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1" r:id="rId2"/>
    <p:sldId id="259" r:id="rId3"/>
    <p:sldId id="275" r:id="rId4"/>
    <p:sldId id="270" r:id="rId5"/>
    <p:sldId id="273" r:id="rId6"/>
    <p:sldId id="271" r:id="rId7"/>
    <p:sldId id="261" r:id="rId8"/>
    <p:sldId id="276" r:id="rId9"/>
    <p:sldId id="260" r:id="rId10"/>
    <p:sldId id="258" r:id="rId11"/>
    <p:sldId id="269" r:id="rId12"/>
    <p:sldId id="272" r:id="rId13"/>
    <p:sldId id="266" r:id="rId14"/>
    <p:sldId id="268" r:id="rId15"/>
    <p:sldId id="267" r:id="rId16"/>
    <p:sldId id="263" r:id="rId17"/>
    <p:sldId id="264" r:id="rId18"/>
    <p:sldId id="277" r:id="rId19"/>
    <p:sldId id="278" r:id="rId20"/>
    <p:sldId id="274" r:id="rId21"/>
    <p:sldId id="282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692963-90F1-4326-AC14-D29F59425700}" type="doc">
      <dgm:prSet loTypeId="urn:microsoft.com/office/officeart/2005/8/layout/radial6" loCatId="relationship" qsTypeId="urn:microsoft.com/office/officeart/2005/8/quickstyle/3d4" qsCatId="3D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E33F9163-161D-4920-BB24-5F316422EA17}" type="pres">
      <dgm:prSet presAssocID="{93692963-90F1-4326-AC14-D29F5942570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</dgm:ptLst>
  <dgm:cxnLst>
    <dgm:cxn modelId="{9383D73D-8B9F-48C9-88A4-CFBE9075EA57}" type="presOf" srcId="{93692963-90F1-4326-AC14-D29F59425700}" destId="{E33F9163-161D-4920-BB24-5F316422EA17}" srcOrd="0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DEDCC0-C7CA-4974-906B-2601CA282EAE}" type="doc">
      <dgm:prSet loTypeId="urn:microsoft.com/office/officeart/2005/8/layout/radial1" loCatId="relationship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3686834-A533-4BB4-B270-4F0888D03C2B}">
      <dgm:prSet phldrT="[Text]" custT="1"/>
      <dgm:spPr/>
      <dgm:t>
        <a:bodyPr/>
        <a:lstStyle/>
        <a:p>
          <a:pPr>
            <a:buNone/>
          </a:pPr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PARKINSON’S DISEASE</a:t>
          </a:r>
        </a:p>
      </dgm:t>
    </dgm:pt>
    <dgm:pt modelId="{F3D6346D-ABB4-416A-96DC-DEF8F3DEFCF6}" type="parTrans" cxnId="{D9BE7826-A3FF-49DD-8028-7DD1CFAA4EEA}">
      <dgm:prSet/>
      <dgm:spPr/>
      <dgm:t>
        <a:bodyPr/>
        <a:lstStyle/>
        <a:p>
          <a:endParaRPr lang="en-US" sz="1050"/>
        </a:p>
      </dgm:t>
    </dgm:pt>
    <dgm:pt modelId="{E5F5BEB3-8DAC-4FF4-A40B-D2E8908F6797}" type="sibTrans" cxnId="{D9BE7826-A3FF-49DD-8028-7DD1CFAA4EEA}">
      <dgm:prSet/>
      <dgm:spPr/>
      <dgm:t>
        <a:bodyPr/>
        <a:lstStyle/>
        <a:p>
          <a:endParaRPr lang="en-US" sz="1050"/>
        </a:p>
      </dgm:t>
    </dgm:pt>
    <dgm:pt modelId="{AC95B77D-B9B5-4D3C-97E5-40BAF8F97FA9}">
      <dgm:prSet phldrT="[Text]" custT="1"/>
      <dgm:spPr/>
      <dgm:t>
        <a:bodyPr/>
        <a:lstStyle/>
        <a:p>
          <a:pPr>
            <a:buNone/>
          </a:pPr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Mutation in SNCA gene (A53T, A30P, E46K)</a:t>
          </a:r>
        </a:p>
      </dgm:t>
    </dgm:pt>
    <dgm:pt modelId="{B7273894-2AAE-40E6-A73F-CA1E0CA635F0}" type="parTrans" cxnId="{A653E461-5F24-4904-9318-7E460B7E2D0B}">
      <dgm:prSet custT="1"/>
      <dgm:spPr/>
      <dgm:t>
        <a:bodyPr/>
        <a:lstStyle/>
        <a:p>
          <a:endParaRPr lang="en-US" sz="1200"/>
        </a:p>
      </dgm:t>
    </dgm:pt>
    <dgm:pt modelId="{4BD26EC0-898F-4A78-BAD7-9962259E6ECF}" type="sibTrans" cxnId="{A653E461-5F24-4904-9318-7E460B7E2D0B}">
      <dgm:prSet/>
      <dgm:spPr/>
      <dgm:t>
        <a:bodyPr/>
        <a:lstStyle/>
        <a:p>
          <a:endParaRPr lang="en-US" sz="12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89C4EA-C5ED-4DA6-A7FA-FC1B636F92BB}">
      <dgm:prSet phldrT="[Text]" custT="1"/>
      <dgm:spPr/>
      <dgm:t>
        <a:bodyPr/>
        <a:lstStyle/>
        <a:p>
          <a:pPr>
            <a:buNone/>
          </a:pPr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Misfolded </a:t>
          </a:r>
          <a:r>
            <a:rPr lang="el-GR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α‑</a:t>
          </a:r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synuclein forms </a:t>
          </a:r>
          <a:r>
            <a:rPr lang="el-GR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β-</a:t>
          </a:r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sheets and aggregates</a:t>
          </a:r>
        </a:p>
      </dgm:t>
    </dgm:pt>
    <dgm:pt modelId="{A8CADD49-D6F6-41CB-8056-37F5519D54C3}" type="parTrans" cxnId="{196FD55B-E226-4E4A-951C-2DACE7DECBD4}">
      <dgm:prSet custT="1"/>
      <dgm:spPr/>
      <dgm:t>
        <a:bodyPr/>
        <a:lstStyle/>
        <a:p>
          <a:endParaRPr lang="en-US" sz="1200"/>
        </a:p>
      </dgm:t>
    </dgm:pt>
    <dgm:pt modelId="{C017F4F2-9B66-4B18-AD08-A66563210409}" type="sibTrans" cxnId="{196FD55B-E226-4E4A-951C-2DACE7DECBD4}">
      <dgm:prSet/>
      <dgm:spPr/>
      <dgm:t>
        <a:bodyPr/>
        <a:lstStyle/>
        <a:p>
          <a:endParaRPr lang="en-US" sz="12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E05DBBE-E390-42E9-857D-E45BF211A363}">
      <dgm:prSet phldrT="[Text]" custT="1"/>
      <dgm:spPr/>
      <dgm:t>
        <a:bodyPr/>
        <a:lstStyle/>
        <a:p>
          <a:pPr>
            <a:buNone/>
          </a:pPr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Passed on as autosomal dominant trait</a:t>
          </a:r>
        </a:p>
      </dgm:t>
    </dgm:pt>
    <dgm:pt modelId="{93E73166-B7FF-47B1-B422-572CFEBD7262}" type="parTrans" cxnId="{0C126554-3D46-43CD-8230-DE7CB47C9642}">
      <dgm:prSet custT="1"/>
      <dgm:spPr/>
      <dgm:t>
        <a:bodyPr/>
        <a:lstStyle/>
        <a:p>
          <a:endParaRPr lang="en-US" sz="1200"/>
        </a:p>
      </dgm:t>
    </dgm:pt>
    <dgm:pt modelId="{4EAC9350-D3C3-4764-9C50-12D2166F9ACE}" type="sibTrans" cxnId="{0C126554-3D46-43CD-8230-DE7CB47C9642}">
      <dgm:prSet/>
      <dgm:spPr/>
      <dgm:t>
        <a:bodyPr/>
        <a:lstStyle/>
        <a:p>
          <a:endParaRPr lang="en-US" sz="12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1F84DF7-979A-44D8-9A80-06B23101E063}">
      <dgm:prSet phldrT="[Text]" custT="1"/>
      <dgm:spPr/>
      <dgm:t>
        <a:bodyPr/>
        <a:lstStyle/>
        <a:p>
          <a:pPr>
            <a:buNone/>
          </a:pPr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Function: Binds to phospholipids in neurons</a:t>
          </a:r>
        </a:p>
      </dgm:t>
    </dgm:pt>
    <dgm:pt modelId="{AC756D5C-8FE6-47D5-B1FF-0D8ADB8BC58F}" type="parTrans" cxnId="{A61FA753-3D8E-4883-AA58-3B3249AE601D}">
      <dgm:prSet custT="1"/>
      <dgm:spPr/>
      <dgm:t>
        <a:bodyPr/>
        <a:lstStyle/>
        <a:p>
          <a:endParaRPr lang="en-US" sz="1200"/>
        </a:p>
      </dgm:t>
    </dgm:pt>
    <dgm:pt modelId="{1C3183C6-7EFD-42E9-AC8D-1D7EC1AC4E1B}" type="sibTrans" cxnId="{A61FA753-3D8E-4883-AA58-3B3249AE601D}">
      <dgm:prSet/>
      <dgm:spPr/>
      <dgm:t>
        <a:bodyPr/>
        <a:lstStyle/>
        <a:p>
          <a:endParaRPr lang="en-US" sz="12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357A39-625E-467A-B852-228B84E1161A}">
      <dgm:prSet phldrT="[Text]" custT="1"/>
      <dgm:spPr/>
      <dgm:t>
        <a:bodyPr/>
        <a:lstStyle/>
        <a:p>
          <a:pPr>
            <a:buNone/>
          </a:pPr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Residues 61–95: hydrophobic segment with β‑sheet‑forming potential</a:t>
          </a:r>
        </a:p>
      </dgm:t>
    </dgm:pt>
    <dgm:pt modelId="{AD81AB4E-F6E6-4B9D-80D5-69B2B4276BA9}" type="parTrans" cxnId="{817FD586-D98F-4636-A5A1-810388115DB3}">
      <dgm:prSet custT="1"/>
      <dgm:spPr/>
      <dgm:t>
        <a:bodyPr/>
        <a:lstStyle/>
        <a:p>
          <a:endParaRPr lang="en-US" sz="1200"/>
        </a:p>
      </dgm:t>
    </dgm:pt>
    <dgm:pt modelId="{6612151D-6655-42DB-AD36-84F914393299}" type="sibTrans" cxnId="{817FD586-D98F-4636-A5A1-810388115DB3}">
      <dgm:prSet/>
      <dgm:spPr/>
      <dgm:t>
        <a:bodyPr/>
        <a:lstStyle/>
        <a:p>
          <a:endParaRPr lang="en-US" sz="12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FAE9CB-B46C-4B70-BC42-242EFB2CBA02}">
      <dgm:prSet phldrT="[Text]" custT="1"/>
      <dgm:spPr/>
      <dgm:t>
        <a:bodyPr/>
        <a:lstStyle/>
        <a:p>
          <a:pPr>
            <a:buNone/>
          </a:pPr>
          <a:r>
            <a:rPr lang="en-US" sz="12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Deficiency of dopamine</a:t>
          </a:r>
          <a:endParaRPr lang="en-US" sz="12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257301-A9A8-42D6-8AC6-6E481EB14CFC}" type="parTrans" cxnId="{A782629D-7349-44D1-BED1-1A7590820A25}">
      <dgm:prSet custT="1"/>
      <dgm:spPr/>
      <dgm:t>
        <a:bodyPr/>
        <a:lstStyle/>
        <a:p>
          <a:endParaRPr lang="en-US" sz="1200"/>
        </a:p>
      </dgm:t>
    </dgm:pt>
    <dgm:pt modelId="{C197B008-942E-437C-B155-81095909F7CE}" type="sibTrans" cxnId="{A782629D-7349-44D1-BED1-1A7590820A25}">
      <dgm:prSet/>
      <dgm:spPr/>
      <dgm:t>
        <a:bodyPr/>
        <a:lstStyle/>
        <a:p>
          <a:endParaRPr lang="en-US"/>
        </a:p>
      </dgm:t>
    </dgm:pt>
    <dgm:pt modelId="{7B2637A6-C1DF-4484-B153-52C4C548D78E}" type="pres">
      <dgm:prSet presAssocID="{12DEDCC0-C7CA-4974-906B-2601CA282EAE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7192332-48A9-4A56-A4AE-29B4E8B02D32}" type="pres">
      <dgm:prSet presAssocID="{53686834-A533-4BB4-B270-4F0888D03C2B}" presName="centerShape" presStyleLbl="node0" presStyleIdx="0" presStyleCnt="1"/>
      <dgm:spPr/>
    </dgm:pt>
    <dgm:pt modelId="{D03B8BA6-446C-4DC7-AFDC-F68DE986E369}" type="pres">
      <dgm:prSet presAssocID="{B7273894-2AAE-40E6-A73F-CA1E0CA635F0}" presName="Name9" presStyleLbl="parChTrans1D2" presStyleIdx="0" presStyleCnt="6"/>
      <dgm:spPr/>
    </dgm:pt>
    <dgm:pt modelId="{B3B88D90-4BCB-4A1F-B82B-6640C80B9572}" type="pres">
      <dgm:prSet presAssocID="{B7273894-2AAE-40E6-A73F-CA1E0CA635F0}" presName="connTx" presStyleLbl="parChTrans1D2" presStyleIdx="0" presStyleCnt="6"/>
      <dgm:spPr/>
    </dgm:pt>
    <dgm:pt modelId="{48F361AD-6DA3-49C4-B62E-FADE8138A3AB}" type="pres">
      <dgm:prSet presAssocID="{AC95B77D-B9B5-4D3C-97E5-40BAF8F97FA9}" presName="node" presStyleLbl="node1" presStyleIdx="0" presStyleCnt="6">
        <dgm:presLayoutVars>
          <dgm:bulletEnabled val="1"/>
        </dgm:presLayoutVars>
      </dgm:prSet>
      <dgm:spPr/>
    </dgm:pt>
    <dgm:pt modelId="{5A6157E9-8695-4A7C-BDCA-245E9CB01836}" type="pres">
      <dgm:prSet presAssocID="{A8CADD49-D6F6-41CB-8056-37F5519D54C3}" presName="Name9" presStyleLbl="parChTrans1D2" presStyleIdx="1" presStyleCnt="6"/>
      <dgm:spPr/>
    </dgm:pt>
    <dgm:pt modelId="{936CE87A-AFA5-4E00-A7D9-5B1F23444F62}" type="pres">
      <dgm:prSet presAssocID="{A8CADD49-D6F6-41CB-8056-37F5519D54C3}" presName="connTx" presStyleLbl="parChTrans1D2" presStyleIdx="1" presStyleCnt="6"/>
      <dgm:spPr/>
    </dgm:pt>
    <dgm:pt modelId="{B6E07B40-C99E-4717-B774-3C96646F3F63}" type="pres">
      <dgm:prSet presAssocID="{E789C4EA-C5ED-4DA6-A7FA-FC1B636F92BB}" presName="node" presStyleLbl="node1" presStyleIdx="1" presStyleCnt="6">
        <dgm:presLayoutVars>
          <dgm:bulletEnabled val="1"/>
        </dgm:presLayoutVars>
      </dgm:prSet>
      <dgm:spPr/>
    </dgm:pt>
    <dgm:pt modelId="{ABC6E5F7-4D85-49AE-94A5-099A966ABC77}" type="pres">
      <dgm:prSet presAssocID="{AD81AB4E-F6E6-4B9D-80D5-69B2B4276BA9}" presName="Name9" presStyleLbl="parChTrans1D2" presStyleIdx="2" presStyleCnt="6"/>
      <dgm:spPr/>
    </dgm:pt>
    <dgm:pt modelId="{FB6C9CE2-EECC-4FD2-8CD9-4D68B580EB6B}" type="pres">
      <dgm:prSet presAssocID="{AD81AB4E-F6E6-4B9D-80D5-69B2B4276BA9}" presName="connTx" presStyleLbl="parChTrans1D2" presStyleIdx="2" presStyleCnt="6"/>
      <dgm:spPr/>
    </dgm:pt>
    <dgm:pt modelId="{B908AA68-B890-4AD3-BDCB-3879DC9EBE12}" type="pres">
      <dgm:prSet presAssocID="{B7357A39-625E-467A-B852-228B84E1161A}" presName="node" presStyleLbl="node1" presStyleIdx="2" presStyleCnt="6">
        <dgm:presLayoutVars>
          <dgm:bulletEnabled val="1"/>
        </dgm:presLayoutVars>
      </dgm:prSet>
      <dgm:spPr/>
    </dgm:pt>
    <dgm:pt modelId="{59EDE834-D3AC-4AC8-9A38-667720F3C95B}" type="pres">
      <dgm:prSet presAssocID="{93E73166-B7FF-47B1-B422-572CFEBD7262}" presName="Name9" presStyleLbl="parChTrans1D2" presStyleIdx="3" presStyleCnt="6"/>
      <dgm:spPr/>
    </dgm:pt>
    <dgm:pt modelId="{790E045D-64D3-41E3-8581-31D282744B39}" type="pres">
      <dgm:prSet presAssocID="{93E73166-B7FF-47B1-B422-572CFEBD7262}" presName="connTx" presStyleLbl="parChTrans1D2" presStyleIdx="3" presStyleCnt="6"/>
      <dgm:spPr/>
    </dgm:pt>
    <dgm:pt modelId="{0207F33F-10F5-4F33-B7F9-9BEDB929E876}" type="pres">
      <dgm:prSet presAssocID="{3E05DBBE-E390-42E9-857D-E45BF211A363}" presName="node" presStyleLbl="node1" presStyleIdx="3" presStyleCnt="6">
        <dgm:presLayoutVars>
          <dgm:bulletEnabled val="1"/>
        </dgm:presLayoutVars>
      </dgm:prSet>
      <dgm:spPr/>
    </dgm:pt>
    <dgm:pt modelId="{2C17D7AE-F06D-43AD-BF02-33546AFB98BD}" type="pres">
      <dgm:prSet presAssocID="{AC756D5C-8FE6-47D5-B1FF-0D8ADB8BC58F}" presName="Name9" presStyleLbl="parChTrans1D2" presStyleIdx="4" presStyleCnt="6"/>
      <dgm:spPr/>
    </dgm:pt>
    <dgm:pt modelId="{D505C574-F68D-466A-8D07-C62F861A9BE6}" type="pres">
      <dgm:prSet presAssocID="{AC756D5C-8FE6-47D5-B1FF-0D8ADB8BC58F}" presName="connTx" presStyleLbl="parChTrans1D2" presStyleIdx="4" presStyleCnt="6"/>
      <dgm:spPr/>
    </dgm:pt>
    <dgm:pt modelId="{626313C7-3B4C-45D9-8832-1D31E8413DA0}" type="pres">
      <dgm:prSet presAssocID="{A1F84DF7-979A-44D8-9A80-06B23101E063}" presName="node" presStyleLbl="node1" presStyleIdx="4" presStyleCnt="6">
        <dgm:presLayoutVars>
          <dgm:bulletEnabled val="1"/>
        </dgm:presLayoutVars>
      </dgm:prSet>
      <dgm:spPr/>
    </dgm:pt>
    <dgm:pt modelId="{9043452E-A58B-482E-82BF-145A880BF39B}" type="pres">
      <dgm:prSet presAssocID="{B5257301-A9A8-42D6-8AC6-6E481EB14CFC}" presName="Name9" presStyleLbl="parChTrans1D2" presStyleIdx="5" presStyleCnt="6"/>
      <dgm:spPr/>
    </dgm:pt>
    <dgm:pt modelId="{828D4AA5-6BBA-4F21-A290-64283B70D940}" type="pres">
      <dgm:prSet presAssocID="{B5257301-A9A8-42D6-8AC6-6E481EB14CFC}" presName="connTx" presStyleLbl="parChTrans1D2" presStyleIdx="5" presStyleCnt="6"/>
      <dgm:spPr/>
    </dgm:pt>
    <dgm:pt modelId="{B734738D-2C0E-4474-BD02-9142CA543284}" type="pres">
      <dgm:prSet presAssocID="{F6FAE9CB-B46C-4B70-BC42-242EFB2CBA02}" presName="node" presStyleLbl="node1" presStyleIdx="5" presStyleCnt="6">
        <dgm:presLayoutVars>
          <dgm:bulletEnabled val="1"/>
        </dgm:presLayoutVars>
      </dgm:prSet>
      <dgm:spPr/>
    </dgm:pt>
  </dgm:ptLst>
  <dgm:cxnLst>
    <dgm:cxn modelId="{51FD9D08-0AE6-4AA8-BBB2-4C65EF7EA8ED}" type="presOf" srcId="{93E73166-B7FF-47B1-B422-572CFEBD7262}" destId="{59EDE834-D3AC-4AC8-9A38-667720F3C95B}" srcOrd="0" destOrd="0" presId="urn:microsoft.com/office/officeart/2005/8/layout/radial1"/>
    <dgm:cxn modelId="{B594600A-B113-4C78-BA0D-0FFAC9D68589}" type="presOf" srcId="{A1F84DF7-979A-44D8-9A80-06B23101E063}" destId="{626313C7-3B4C-45D9-8832-1D31E8413DA0}" srcOrd="0" destOrd="0" presId="urn:microsoft.com/office/officeart/2005/8/layout/radial1"/>
    <dgm:cxn modelId="{2DE30011-E833-43C2-9D52-31D3B25FAFEC}" type="presOf" srcId="{53686834-A533-4BB4-B270-4F0888D03C2B}" destId="{97192332-48A9-4A56-A4AE-29B4E8B02D32}" srcOrd="0" destOrd="0" presId="urn:microsoft.com/office/officeart/2005/8/layout/radial1"/>
    <dgm:cxn modelId="{4E8B0B22-1D88-4725-866E-4AFEB39B7271}" type="presOf" srcId="{A8CADD49-D6F6-41CB-8056-37F5519D54C3}" destId="{936CE87A-AFA5-4E00-A7D9-5B1F23444F62}" srcOrd="1" destOrd="0" presId="urn:microsoft.com/office/officeart/2005/8/layout/radial1"/>
    <dgm:cxn modelId="{7DD19C23-3ECE-427F-9F64-3943328E4040}" type="presOf" srcId="{AD81AB4E-F6E6-4B9D-80D5-69B2B4276BA9}" destId="{FB6C9CE2-EECC-4FD2-8CD9-4D68B580EB6B}" srcOrd="1" destOrd="0" presId="urn:microsoft.com/office/officeart/2005/8/layout/radial1"/>
    <dgm:cxn modelId="{D9BE7826-A3FF-49DD-8028-7DD1CFAA4EEA}" srcId="{12DEDCC0-C7CA-4974-906B-2601CA282EAE}" destId="{53686834-A533-4BB4-B270-4F0888D03C2B}" srcOrd="0" destOrd="0" parTransId="{F3D6346D-ABB4-416A-96DC-DEF8F3DEFCF6}" sibTransId="{E5F5BEB3-8DAC-4FF4-A40B-D2E8908F6797}"/>
    <dgm:cxn modelId="{79C4042B-25B2-4282-8928-5671A7B0E091}" type="presOf" srcId="{AC756D5C-8FE6-47D5-B1FF-0D8ADB8BC58F}" destId="{D505C574-F68D-466A-8D07-C62F861A9BE6}" srcOrd="1" destOrd="0" presId="urn:microsoft.com/office/officeart/2005/8/layout/radial1"/>
    <dgm:cxn modelId="{196FD55B-E226-4E4A-951C-2DACE7DECBD4}" srcId="{53686834-A533-4BB4-B270-4F0888D03C2B}" destId="{E789C4EA-C5ED-4DA6-A7FA-FC1B636F92BB}" srcOrd="1" destOrd="0" parTransId="{A8CADD49-D6F6-41CB-8056-37F5519D54C3}" sibTransId="{C017F4F2-9B66-4B18-AD08-A66563210409}"/>
    <dgm:cxn modelId="{A653E461-5F24-4904-9318-7E460B7E2D0B}" srcId="{53686834-A533-4BB4-B270-4F0888D03C2B}" destId="{AC95B77D-B9B5-4D3C-97E5-40BAF8F97FA9}" srcOrd="0" destOrd="0" parTransId="{B7273894-2AAE-40E6-A73F-CA1E0CA635F0}" sibTransId="{4BD26EC0-898F-4A78-BAD7-9962259E6ECF}"/>
    <dgm:cxn modelId="{D8674152-94EF-46BD-B88D-E939823D79AE}" type="presOf" srcId="{B7273894-2AAE-40E6-A73F-CA1E0CA635F0}" destId="{D03B8BA6-446C-4DC7-AFDC-F68DE986E369}" srcOrd="0" destOrd="0" presId="urn:microsoft.com/office/officeart/2005/8/layout/radial1"/>
    <dgm:cxn modelId="{A61FA753-3D8E-4883-AA58-3B3249AE601D}" srcId="{53686834-A533-4BB4-B270-4F0888D03C2B}" destId="{A1F84DF7-979A-44D8-9A80-06B23101E063}" srcOrd="4" destOrd="0" parTransId="{AC756D5C-8FE6-47D5-B1FF-0D8ADB8BC58F}" sibTransId="{1C3183C6-7EFD-42E9-AC8D-1D7EC1AC4E1B}"/>
    <dgm:cxn modelId="{0C126554-3D46-43CD-8230-DE7CB47C9642}" srcId="{53686834-A533-4BB4-B270-4F0888D03C2B}" destId="{3E05DBBE-E390-42E9-857D-E45BF211A363}" srcOrd="3" destOrd="0" parTransId="{93E73166-B7FF-47B1-B422-572CFEBD7262}" sibTransId="{4EAC9350-D3C3-4764-9C50-12D2166F9ACE}"/>
    <dgm:cxn modelId="{3C332275-4947-4BC1-A82F-76ADB1EA686B}" type="presOf" srcId="{E789C4EA-C5ED-4DA6-A7FA-FC1B636F92BB}" destId="{B6E07B40-C99E-4717-B774-3C96646F3F63}" srcOrd="0" destOrd="0" presId="urn:microsoft.com/office/officeart/2005/8/layout/radial1"/>
    <dgm:cxn modelId="{872A6F57-E69B-4ABE-9AB9-C690DD641AA8}" type="presOf" srcId="{AC756D5C-8FE6-47D5-B1FF-0D8ADB8BC58F}" destId="{2C17D7AE-F06D-43AD-BF02-33546AFB98BD}" srcOrd="0" destOrd="0" presId="urn:microsoft.com/office/officeart/2005/8/layout/radial1"/>
    <dgm:cxn modelId="{732BBC78-87F3-4647-83F9-F389249CD49F}" type="presOf" srcId="{12DEDCC0-C7CA-4974-906B-2601CA282EAE}" destId="{7B2637A6-C1DF-4484-B153-52C4C548D78E}" srcOrd="0" destOrd="0" presId="urn:microsoft.com/office/officeart/2005/8/layout/radial1"/>
    <dgm:cxn modelId="{8E5AB77A-0EBC-4D0F-B1D1-32950CE6E300}" type="presOf" srcId="{93E73166-B7FF-47B1-B422-572CFEBD7262}" destId="{790E045D-64D3-41E3-8581-31D282744B39}" srcOrd="1" destOrd="0" presId="urn:microsoft.com/office/officeart/2005/8/layout/radial1"/>
    <dgm:cxn modelId="{B0972282-A6C6-40F8-A19C-2DB17FBF17D2}" type="presOf" srcId="{AD81AB4E-F6E6-4B9D-80D5-69B2B4276BA9}" destId="{ABC6E5F7-4D85-49AE-94A5-099A966ABC77}" srcOrd="0" destOrd="0" presId="urn:microsoft.com/office/officeart/2005/8/layout/radial1"/>
    <dgm:cxn modelId="{817FD586-D98F-4636-A5A1-810388115DB3}" srcId="{53686834-A533-4BB4-B270-4F0888D03C2B}" destId="{B7357A39-625E-467A-B852-228B84E1161A}" srcOrd="2" destOrd="0" parTransId="{AD81AB4E-F6E6-4B9D-80D5-69B2B4276BA9}" sibTransId="{6612151D-6655-42DB-AD36-84F914393299}"/>
    <dgm:cxn modelId="{776CF097-22AF-480A-9B5C-15A7D38BF7A5}" type="presOf" srcId="{B7273894-2AAE-40E6-A73F-CA1E0CA635F0}" destId="{B3B88D90-4BCB-4A1F-B82B-6640C80B9572}" srcOrd="1" destOrd="0" presId="urn:microsoft.com/office/officeart/2005/8/layout/radial1"/>
    <dgm:cxn modelId="{A782629D-7349-44D1-BED1-1A7590820A25}" srcId="{53686834-A533-4BB4-B270-4F0888D03C2B}" destId="{F6FAE9CB-B46C-4B70-BC42-242EFB2CBA02}" srcOrd="5" destOrd="0" parTransId="{B5257301-A9A8-42D6-8AC6-6E481EB14CFC}" sibTransId="{C197B008-942E-437C-B155-81095909F7CE}"/>
    <dgm:cxn modelId="{58A4199F-00B8-46A5-8972-8520559FD660}" type="presOf" srcId="{B7357A39-625E-467A-B852-228B84E1161A}" destId="{B908AA68-B890-4AD3-BDCB-3879DC9EBE12}" srcOrd="0" destOrd="0" presId="urn:microsoft.com/office/officeart/2005/8/layout/radial1"/>
    <dgm:cxn modelId="{4DB73AA8-29E3-463C-B318-A1EA12EBD997}" type="presOf" srcId="{F6FAE9CB-B46C-4B70-BC42-242EFB2CBA02}" destId="{B734738D-2C0E-4474-BD02-9142CA543284}" srcOrd="0" destOrd="0" presId="urn:microsoft.com/office/officeart/2005/8/layout/radial1"/>
    <dgm:cxn modelId="{718660B3-BAC2-4D70-9D08-62C46C483B08}" type="presOf" srcId="{B5257301-A9A8-42D6-8AC6-6E481EB14CFC}" destId="{828D4AA5-6BBA-4F21-A290-64283B70D940}" srcOrd="1" destOrd="0" presId="urn:microsoft.com/office/officeart/2005/8/layout/radial1"/>
    <dgm:cxn modelId="{67F33BC9-22E6-4104-AF31-E513F5BAAE02}" type="presOf" srcId="{A8CADD49-D6F6-41CB-8056-37F5519D54C3}" destId="{5A6157E9-8695-4A7C-BDCA-245E9CB01836}" srcOrd="0" destOrd="0" presId="urn:microsoft.com/office/officeart/2005/8/layout/radial1"/>
    <dgm:cxn modelId="{3ADCCED0-9C39-484C-873B-47968C5FE3FB}" type="presOf" srcId="{3E05DBBE-E390-42E9-857D-E45BF211A363}" destId="{0207F33F-10F5-4F33-B7F9-9BEDB929E876}" srcOrd="0" destOrd="0" presId="urn:microsoft.com/office/officeart/2005/8/layout/radial1"/>
    <dgm:cxn modelId="{F3D9F0DE-0754-43C5-B431-1050B8FF0050}" type="presOf" srcId="{B5257301-A9A8-42D6-8AC6-6E481EB14CFC}" destId="{9043452E-A58B-482E-82BF-145A880BF39B}" srcOrd="0" destOrd="0" presId="urn:microsoft.com/office/officeart/2005/8/layout/radial1"/>
    <dgm:cxn modelId="{8F2B65EF-C8CE-458E-AF57-00C071A32F7C}" type="presOf" srcId="{AC95B77D-B9B5-4D3C-97E5-40BAF8F97FA9}" destId="{48F361AD-6DA3-49C4-B62E-FADE8138A3AB}" srcOrd="0" destOrd="0" presId="urn:microsoft.com/office/officeart/2005/8/layout/radial1"/>
    <dgm:cxn modelId="{EB8D6AF2-1D83-4F40-9EBE-AF6B6449BF08}" type="presParOf" srcId="{7B2637A6-C1DF-4484-B153-52C4C548D78E}" destId="{97192332-48A9-4A56-A4AE-29B4E8B02D32}" srcOrd="0" destOrd="0" presId="urn:microsoft.com/office/officeart/2005/8/layout/radial1"/>
    <dgm:cxn modelId="{32DA3111-3B13-4040-95AA-E96F7C456C88}" type="presParOf" srcId="{7B2637A6-C1DF-4484-B153-52C4C548D78E}" destId="{D03B8BA6-446C-4DC7-AFDC-F68DE986E369}" srcOrd="1" destOrd="0" presId="urn:microsoft.com/office/officeart/2005/8/layout/radial1"/>
    <dgm:cxn modelId="{A6F88D71-24BB-48AD-ACFB-DA251F6B221D}" type="presParOf" srcId="{D03B8BA6-446C-4DC7-AFDC-F68DE986E369}" destId="{B3B88D90-4BCB-4A1F-B82B-6640C80B9572}" srcOrd="0" destOrd="0" presId="urn:microsoft.com/office/officeart/2005/8/layout/radial1"/>
    <dgm:cxn modelId="{BE144E5D-6825-4294-8377-222063F9A58B}" type="presParOf" srcId="{7B2637A6-C1DF-4484-B153-52C4C548D78E}" destId="{48F361AD-6DA3-49C4-B62E-FADE8138A3AB}" srcOrd="2" destOrd="0" presId="urn:microsoft.com/office/officeart/2005/8/layout/radial1"/>
    <dgm:cxn modelId="{35FFC86B-05DF-4DF3-86F3-BD0E3FBA82BC}" type="presParOf" srcId="{7B2637A6-C1DF-4484-B153-52C4C548D78E}" destId="{5A6157E9-8695-4A7C-BDCA-245E9CB01836}" srcOrd="3" destOrd="0" presId="urn:microsoft.com/office/officeart/2005/8/layout/radial1"/>
    <dgm:cxn modelId="{32AFBE17-0AAA-483A-B6EB-FE7B29751F3B}" type="presParOf" srcId="{5A6157E9-8695-4A7C-BDCA-245E9CB01836}" destId="{936CE87A-AFA5-4E00-A7D9-5B1F23444F62}" srcOrd="0" destOrd="0" presId="urn:microsoft.com/office/officeart/2005/8/layout/radial1"/>
    <dgm:cxn modelId="{CDC47B2A-113A-4C22-95C1-40709EE5DECA}" type="presParOf" srcId="{7B2637A6-C1DF-4484-B153-52C4C548D78E}" destId="{B6E07B40-C99E-4717-B774-3C96646F3F63}" srcOrd="4" destOrd="0" presId="urn:microsoft.com/office/officeart/2005/8/layout/radial1"/>
    <dgm:cxn modelId="{8FB4D5E8-9E23-4604-9A4D-3162C45C177F}" type="presParOf" srcId="{7B2637A6-C1DF-4484-B153-52C4C548D78E}" destId="{ABC6E5F7-4D85-49AE-94A5-099A966ABC77}" srcOrd="5" destOrd="0" presId="urn:microsoft.com/office/officeart/2005/8/layout/radial1"/>
    <dgm:cxn modelId="{D3D2B4B5-AB0A-4E81-9B8A-B148085CB174}" type="presParOf" srcId="{ABC6E5F7-4D85-49AE-94A5-099A966ABC77}" destId="{FB6C9CE2-EECC-4FD2-8CD9-4D68B580EB6B}" srcOrd="0" destOrd="0" presId="urn:microsoft.com/office/officeart/2005/8/layout/radial1"/>
    <dgm:cxn modelId="{6DD62AD5-823A-45B8-868B-44C41AAA9CB5}" type="presParOf" srcId="{7B2637A6-C1DF-4484-B153-52C4C548D78E}" destId="{B908AA68-B890-4AD3-BDCB-3879DC9EBE12}" srcOrd="6" destOrd="0" presId="urn:microsoft.com/office/officeart/2005/8/layout/radial1"/>
    <dgm:cxn modelId="{231DA661-63CA-48E8-A146-0F6D7EE257B0}" type="presParOf" srcId="{7B2637A6-C1DF-4484-B153-52C4C548D78E}" destId="{59EDE834-D3AC-4AC8-9A38-667720F3C95B}" srcOrd="7" destOrd="0" presId="urn:microsoft.com/office/officeart/2005/8/layout/radial1"/>
    <dgm:cxn modelId="{03D5A597-003C-43ED-A0EA-0B16821E28DB}" type="presParOf" srcId="{59EDE834-D3AC-4AC8-9A38-667720F3C95B}" destId="{790E045D-64D3-41E3-8581-31D282744B39}" srcOrd="0" destOrd="0" presId="urn:microsoft.com/office/officeart/2005/8/layout/radial1"/>
    <dgm:cxn modelId="{C03E978F-9B33-424D-B962-98D1104A2100}" type="presParOf" srcId="{7B2637A6-C1DF-4484-B153-52C4C548D78E}" destId="{0207F33F-10F5-4F33-B7F9-9BEDB929E876}" srcOrd="8" destOrd="0" presId="urn:microsoft.com/office/officeart/2005/8/layout/radial1"/>
    <dgm:cxn modelId="{60C6E4E3-8474-404C-A43E-177336E54226}" type="presParOf" srcId="{7B2637A6-C1DF-4484-B153-52C4C548D78E}" destId="{2C17D7AE-F06D-43AD-BF02-33546AFB98BD}" srcOrd="9" destOrd="0" presId="urn:microsoft.com/office/officeart/2005/8/layout/radial1"/>
    <dgm:cxn modelId="{F8253CF7-4A97-4C5E-B6A5-F9E29FCF2205}" type="presParOf" srcId="{2C17D7AE-F06D-43AD-BF02-33546AFB98BD}" destId="{D505C574-F68D-466A-8D07-C62F861A9BE6}" srcOrd="0" destOrd="0" presId="urn:microsoft.com/office/officeart/2005/8/layout/radial1"/>
    <dgm:cxn modelId="{72A5457C-7E91-4CE8-AC04-56F202BB55E5}" type="presParOf" srcId="{7B2637A6-C1DF-4484-B153-52C4C548D78E}" destId="{626313C7-3B4C-45D9-8832-1D31E8413DA0}" srcOrd="10" destOrd="0" presId="urn:microsoft.com/office/officeart/2005/8/layout/radial1"/>
    <dgm:cxn modelId="{F751417E-FBF0-401E-AE01-F96FD2A753FE}" type="presParOf" srcId="{7B2637A6-C1DF-4484-B153-52C4C548D78E}" destId="{9043452E-A58B-482E-82BF-145A880BF39B}" srcOrd="11" destOrd="0" presId="urn:microsoft.com/office/officeart/2005/8/layout/radial1"/>
    <dgm:cxn modelId="{A89C2D04-D657-4152-A3CC-894AB2CCCA14}" type="presParOf" srcId="{9043452E-A58B-482E-82BF-145A880BF39B}" destId="{828D4AA5-6BBA-4F21-A290-64283B70D940}" srcOrd="0" destOrd="0" presId="urn:microsoft.com/office/officeart/2005/8/layout/radial1"/>
    <dgm:cxn modelId="{D1D4987D-DD45-4B6D-BAED-1812D46291CC}" type="presParOf" srcId="{7B2637A6-C1DF-4484-B153-52C4C548D78E}" destId="{B734738D-2C0E-4474-BD02-9142CA543284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8EE7CE-2522-46BD-9BA2-EF0D18EE62F0}" type="doc">
      <dgm:prSet loTypeId="urn:microsoft.com/office/officeart/2005/8/layout/process4" loCatId="process" qsTypeId="urn:microsoft.com/office/officeart/2005/8/quickstyle/simple3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DD039B92-207C-4E88-9A98-933894BC9CBD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Ubiquitin-activating enzyme (E1)</a:t>
          </a:r>
        </a:p>
      </dgm:t>
    </dgm:pt>
    <dgm:pt modelId="{DC1F1EA4-8E9A-4C37-A115-555BCE09AE7E}" type="parTrans" cxnId="{B85B5204-0460-4A58-AE86-032B48B8E304}">
      <dgm:prSet/>
      <dgm:spPr/>
      <dgm:t>
        <a:bodyPr/>
        <a:lstStyle/>
        <a:p>
          <a:endParaRPr lang="en-US"/>
        </a:p>
      </dgm:t>
    </dgm:pt>
    <dgm:pt modelId="{C04DA2BF-A1CC-4BEA-8747-6E5E1F9D564A}" type="sibTrans" cxnId="{B85B5204-0460-4A58-AE86-032B48B8E304}">
      <dgm:prSet/>
      <dgm:spPr/>
      <dgm:t>
        <a:bodyPr/>
        <a:lstStyle/>
        <a:p>
          <a:endParaRPr lang="en-US"/>
        </a:p>
      </dgm:t>
    </dgm:pt>
    <dgm:pt modelId="{B266F250-4055-4121-A7FE-09AFC56BDEDB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E1 links to the C-terminal glycine of ubiquitin via a thioester bond</a:t>
          </a:r>
        </a:p>
      </dgm:t>
    </dgm:pt>
    <dgm:pt modelId="{D91B2969-AD8D-45DA-A933-EB1D8239B35A}" type="parTrans" cxnId="{594A1ADD-4478-4355-B2A6-30580AD04AFA}">
      <dgm:prSet/>
      <dgm:spPr/>
      <dgm:t>
        <a:bodyPr/>
        <a:lstStyle/>
        <a:p>
          <a:endParaRPr lang="en-US"/>
        </a:p>
      </dgm:t>
    </dgm:pt>
    <dgm:pt modelId="{5B67C66D-B2DA-4390-8165-47CA1B0ABEED}" type="sibTrans" cxnId="{594A1ADD-4478-4355-B2A6-30580AD04AFA}">
      <dgm:prSet/>
      <dgm:spPr/>
      <dgm:t>
        <a:bodyPr/>
        <a:lstStyle/>
        <a:p>
          <a:endParaRPr lang="en-US"/>
        </a:p>
      </dgm:t>
    </dgm:pt>
    <dgm:pt modelId="{045741D3-2101-43BF-A997-84D7B8EB4AE9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Ubiquitin-conjugating enzyme (E2)</a:t>
          </a:r>
        </a:p>
      </dgm:t>
    </dgm:pt>
    <dgm:pt modelId="{C273C0C7-15D2-4A90-9C2F-BEA51BCE522F}" type="parTrans" cxnId="{42008EA5-E924-4BD0-A084-B6C687B5EF5C}">
      <dgm:prSet/>
      <dgm:spPr/>
      <dgm:t>
        <a:bodyPr/>
        <a:lstStyle/>
        <a:p>
          <a:endParaRPr lang="en-US"/>
        </a:p>
      </dgm:t>
    </dgm:pt>
    <dgm:pt modelId="{3854688F-4D62-4E59-BD4E-2F9AF4970E74}" type="sibTrans" cxnId="{42008EA5-E924-4BD0-A084-B6C687B5EF5C}">
      <dgm:prSet/>
      <dgm:spPr/>
      <dgm:t>
        <a:bodyPr/>
        <a:lstStyle/>
        <a:p>
          <a:endParaRPr lang="en-US"/>
        </a:p>
      </dgm:t>
    </dgm:pt>
    <dgm:pt modelId="{9C021FA2-F977-485E-AAC9-66A3087EF1F2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Activated ubiquitin is transferred from E1 to the active site cysteine of E2</a:t>
          </a:r>
        </a:p>
      </dgm:t>
    </dgm:pt>
    <dgm:pt modelId="{8F291934-D2EA-414B-AB4B-F8AAD3CEB742}" type="parTrans" cxnId="{A70F2B70-6DE9-416B-A74C-E054F95C8471}">
      <dgm:prSet/>
      <dgm:spPr/>
      <dgm:t>
        <a:bodyPr/>
        <a:lstStyle/>
        <a:p>
          <a:endParaRPr lang="en-US"/>
        </a:p>
      </dgm:t>
    </dgm:pt>
    <dgm:pt modelId="{61293DD9-E003-4C71-8245-0755ADB84E86}" type="sibTrans" cxnId="{A70F2B70-6DE9-416B-A74C-E054F95C8471}">
      <dgm:prSet/>
      <dgm:spPr/>
      <dgm:t>
        <a:bodyPr/>
        <a:lstStyle/>
        <a:p>
          <a:endParaRPr lang="en-US"/>
        </a:p>
      </dgm:t>
    </dgm:pt>
    <dgm:pt modelId="{6E029DF4-0BC4-4CF7-BCF1-9C0E2ACB3A22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Ubiquitin ligase (E3)</a:t>
          </a:r>
        </a:p>
      </dgm:t>
    </dgm:pt>
    <dgm:pt modelId="{A1E3F786-1AB9-445E-A101-936D5B586EAC}" type="parTrans" cxnId="{A3322AB7-9579-47F2-822E-BCDD69088C7F}">
      <dgm:prSet/>
      <dgm:spPr/>
      <dgm:t>
        <a:bodyPr/>
        <a:lstStyle/>
        <a:p>
          <a:endParaRPr lang="en-US"/>
        </a:p>
      </dgm:t>
    </dgm:pt>
    <dgm:pt modelId="{B4F111BF-E2EE-46B6-A87D-199288608B48}" type="sibTrans" cxnId="{A3322AB7-9579-47F2-822E-BCDD69088C7F}">
      <dgm:prSet/>
      <dgm:spPr/>
      <dgm:t>
        <a:bodyPr/>
        <a:lstStyle/>
        <a:p>
          <a:endParaRPr lang="en-US"/>
        </a:p>
      </dgm:t>
    </dgm:pt>
    <dgm:pt modelId="{0637B79B-C971-4F5D-8BEE-3C2129144FA8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E3 facilitates transfer of ubiquitin from E2 onto a lysine side chain of the target protein</a:t>
          </a:r>
        </a:p>
      </dgm:t>
    </dgm:pt>
    <dgm:pt modelId="{DE57BDF2-004B-466D-A6EA-DBC633323ED1}" type="parTrans" cxnId="{1F728EB0-645A-429F-AAA1-1183F94A445A}">
      <dgm:prSet/>
      <dgm:spPr/>
      <dgm:t>
        <a:bodyPr/>
        <a:lstStyle/>
        <a:p>
          <a:endParaRPr lang="en-US"/>
        </a:p>
      </dgm:t>
    </dgm:pt>
    <dgm:pt modelId="{B099D679-6896-406A-9033-1863E46A2FEB}" type="sibTrans" cxnId="{1F728EB0-645A-429F-AAA1-1183F94A445A}">
      <dgm:prSet/>
      <dgm:spPr/>
      <dgm:t>
        <a:bodyPr/>
        <a:lstStyle/>
        <a:p>
          <a:endParaRPr lang="en-US"/>
        </a:p>
      </dgm:t>
    </dgm:pt>
    <dgm:pt modelId="{3CAB9127-25D7-49C3-9520-B1368D71EFF5}" type="pres">
      <dgm:prSet presAssocID="{358EE7CE-2522-46BD-9BA2-EF0D18EE62F0}" presName="Name0" presStyleCnt="0">
        <dgm:presLayoutVars>
          <dgm:dir/>
          <dgm:animLvl val="lvl"/>
          <dgm:resizeHandles val="exact"/>
        </dgm:presLayoutVars>
      </dgm:prSet>
      <dgm:spPr/>
    </dgm:pt>
    <dgm:pt modelId="{20F06411-E2E4-4146-A558-BFD0D1895D79}" type="pres">
      <dgm:prSet presAssocID="{6E029DF4-0BC4-4CF7-BCF1-9C0E2ACB3A22}" presName="boxAndChildren" presStyleCnt="0"/>
      <dgm:spPr/>
    </dgm:pt>
    <dgm:pt modelId="{7DEBB265-DFDE-4062-BAD7-AF607BCB84E7}" type="pres">
      <dgm:prSet presAssocID="{6E029DF4-0BC4-4CF7-BCF1-9C0E2ACB3A22}" presName="parentTextBox" presStyleLbl="node1" presStyleIdx="0" presStyleCnt="3"/>
      <dgm:spPr/>
    </dgm:pt>
    <dgm:pt modelId="{F1832B57-3438-49B0-B526-DA3DB23B0D7B}" type="pres">
      <dgm:prSet presAssocID="{6E029DF4-0BC4-4CF7-BCF1-9C0E2ACB3A22}" presName="entireBox" presStyleLbl="node1" presStyleIdx="0" presStyleCnt="3"/>
      <dgm:spPr/>
    </dgm:pt>
    <dgm:pt modelId="{847505BA-86FE-4FE8-B4E3-FABDB5B02894}" type="pres">
      <dgm:prSet presAssocID="{6E029DF4-0BC4-4CF7-BCF1-9C0E2ACB3A22}" presName="descendantBox" presStyleCnt="0"/>
      <dgm:spPr/>
    </dgm:pt>
    <dgm:pt modelId="{6EB60DB4-6D60-4B2B-9806-17836A385B6E}" type="pres">
      <dgm:prSet presAssocID="{0637B79B-C971-4F5D-8BEE-3C2129144FA8}" presName="childTextBox" presStyleLbl="fgAccFollowNode1" presStyleIdx="0" presStyleCnt="3">
        <dgm:presLayoutVars>
          <dgm:bulletEnabled val="1"/>
        </dgm:presLayoutVars>
      </dgm:prSet>
      <dgm:spPr/>
    </dgm:pt>
    <dgm:pt modelId="{698BADE5-BEFE-4539-A9B6-1F0BBC88FCEF}" type="pres">
      <dgm:prSet presAssocID="{3854688F-4D62-4E59-BD4E-2F9AF4970E74}" presName="sp" presStyleCnt="0"/>
      <dgm:spPr/>
    </dgm:pt>
    <dgm:pt modelId="{70CF39E1-31E6-4601-80DF-9CB98A93D7BD}" type="pres">
      <dgm:prSet presAssocID="{045741D3-2101-43BF-A997-84D7B8EB4AE9}" presName="arrowAndChildren" presStyleCnt="0"/>
      <dgm:spPr/>
    </dgm:pt>
    <dgm:pt modelId="{176832EE-E775-4C15-A7EE-C47568D75DAC}" type="pres">
      <dgm:prSet presAssocID="{045741D3-2101-43BF-A997-84D7B8EB4AE9}" presName="parentTextArrow" presStyleLbl="node1" presStyleIdx="0" presStyleCnt="3"/>
      <dgm:spPr/>
    </dgm:pt>
    <dgm:pt modelId="{9971BAD6-611E-48A5-95C4-81DCCB8E32B7}" type="pres">
      <dgm:prSet presAssocID="{045741D3-2101-43BF-A997-84D7B8EB4AE9}" presName="arrow" presStyleLbl="node1" presStyleIdx="1" presStyleCnt="3"/>
      <dgm:spPr/>
    </dgm:pt>
    <dgm:pt modelId="{73E27C90-1D14-403B-9DF2-4CF402795C80}" type="pres">
      <dgm:prSet presAssocID="{045741D3-2101-43BF-A997-84D7B8EB4AE9}" presName="descendantArrow" presStyleCnt="0"/>
      <dgm:spPr/>
    </dgm:pt>
    <dgm:pt modelId="{5732E4BA-05E5-47A4-B074-19533335DD2B}" type="pres">
      <dgm:prSet presAssocID="{9C021FA2-F977-485E-AAC9-66A3087EF1F2}" presName="childTextArrow" presStyleLbl="fgAccFollowNode1" presStyleIdx="1" presStyleCnt="3" custScaleX="2000000">
        <dgm:presLayoutVars>
          <dgm:bulletEnabled val="1"/>
        </dgm:presLayoutVars>
      </dgm:prSet>
      <dgm:spPr/>
    </dgm:pt>
    <dgm:pt modelId="{939F4524-6BFC-48D7-BA46-EB59EF26A239}" type="pres">
      <dgm:prSet presAssocID="{C04DA2BF-A1CC-4BEA-8747-6E5E1F9D564A}" presName="sp" presStyleCnt="0"/>
      <dgm:spPr/>
    </dgm:pt>
    <dgm:pt modelId="{902AC973-C6D4-415F-9743-41261D5FDBFC}" type="pres">
      <dgm:prSet presAssocID="{DD039B92-207C-4E88-9A98-933894BC9CBD}" presName="arrowAndChildren" presStyleCnt="0"/>
      <dgm:spPr/>
    </dgm:pt>
    <dgm:pt modelId="{882431AA-0CEA-41EA-A507-E9924735F719}" type="pres">
      <dgm:prSet presAssocID="{DD039B92-207C-4E88-9A98-933894BC9CBD}" presName="parentTextArrow" presStyleLbl="node1" presStyleIdx="1" presStyleCnt="3"/>
      <dgm:spPr/>
    </dgm:pt>
    <dgm:pt modelId="{595B29F6-4E99-41A2-B78A-A16AFA3DF013}" type="pres">
      <dgm:prSet presAssocID="{DD039B92-207C-4E88-9A98-933894BC9CBD}" presName="arrow" presStyleLbl="node1" presStyleIdx="2" presStyleCnt="3" custLinFactNeighborX="77"/>
      <dgm:spPr/>
    </dgm:pt>
    <dgm:pt modelId="{A6F39BDB-D637-41F9-8A01-7D705D503401}" type="pres">
      <dgm:prSet presAssocID="{DD039B92-207C-4E88-9A98-933894BC9CBD}" presName="descendantArrow" presStyleCnt="0"/>
      <dgm:spPr/>
    </dgm:pt>
    <dgm:pt modelId="{DD2053FB-2B79-4FAB-9494-72157C242AA0}" type="pres">
      <dgm:prSet presAssocID="{B266F250-4055-4121-A7FE-09AFC56BDEDB}" presName="childTextArrow" presStyleLbl="fgAccFollowNode1" presStyleIdx="2" presStyleCnt="3" custScaleX="2000000">
        <dgm:presLayoutVars>
          <dgm:bulletEnabled val="1"/>
        </dgm:presLayoutVars>
      </dgm:prSet>
      <dgm:spPr/>
    </dgm:pt>
  </dgm:ptLst>
  <dgm:cxnLst>
    <dgm:cxn modelId="{B85B5204-0460-4A58-AE86-032B48B8E304}" srcId="{358EE7CE-2522-46BD-9BA2-EF0D18EE62F0}" destId="{DD039B92-207C-4E88-9A98-933894BC9CBD}" srcOrd="0" destOrd="0" parTransId="{DC1F1EA4-8E9A-4C37-A115-555BCE09AE7E}" sibTransId="{C04DA2BF-A1CC-4BEA-8747-6E5E1F9D564A}"/>
    <dgm:cxn modelId="{1C238E15-80F0-4A27-9D8E-817A6FD05C82}" type="presOf" srcId="{045741D3-2101-43BF-A997-84D7B8EB4AE9}" destId="{9971BAD6-611E-48A5-95C4-81DCCB8E32B7}" srcOrd="1" destOrd="0" presId="urn:microsoft.com/office/officeart/2005/8/layout/process4"/>
    <dgm:cxn modelId="{6D5CC42B-E034-43B7-AF5B-39C44DB63063}" type="presOf" srcId="{045741D3-2101-43BF-A997-84D7B8EB4AE9}" destId="{176832EE-E775-4C15-A7EE-C47568D75DAC}" srcOrd="0" destOrd="0" presId="urn:microsoft.com/office/officeart/2005/8/layout/process4"/>
    <dgm:cxn modelId="{AF6E0132-7B0C-481D-8E75-AFE59A7AE344}" type="presOf" srcId="{358EE7CE-2522-46BD-9BA2-EF0D18EE62F0}" destId="{3CAB9127-25D7-49C3-9520-B1368D71EFF5}" srcOrd="0" destOrd="0" presId="urn:microsoft.com/office/officeart/2005/8/layout/process4"/>
    <dgm:cxn modelId="{A70F2B70-6DE9-416B-A74C-E054F95C8471}" srcId="{045741D3-2101-43BF-A997-84D7B8EB4AE9}" destId="{9C021FA2-F977-485E-AAC9-66A3087EF1F2}" srcOrd="0" destOrd="0" parTransId="{8F291934-D2EA-414B-AB4B-F8AAD3CEB742}" sibTransId="{61293DD9-E003-4C71-8245-0755ADB84E86}"/>
    <dgm:cxn modelId="{55BDD673-B6F7-47B5-AE72-ABD67908765D}" type="presOf" srcId="{6E029DF4-0BC4-4CF7-BCF1-9C0E2ACB3A22}" destId="{7DEBB265-DFDE-4062-BAD7-AF607BCB84E7}" srcOrd="0" destOrd="0" presId="urn:microsoft.com/office/officeart/2005/8/layout/process4"/>
    <dgm:cxn modelId="{0914E08B-D8AB-4800-8121-9ABAE20C7307}" type="presOf" srcId="{9C021FA2-F977-485E-AAC9-66A3087EF1F2}" destId="{5732E4BA-05E5-47A4-B074-19533335DD2B}" srcOrd="0" destOrd="0" presId="urn:microsoft.com/office/officeart/2005/8/layout/process4"/>
    <dgm:cxn modelId="{F0C54196-F200-4ADD-92CB-C2F03014AAB7}" type="presOf" srcId="{6E029DF4-0BC4-4CF7-BCF1-9C0E2ACB3A22}" destId="{F1832B57-3438-49B0-B526-DA3DB23B0D7B}" srcOrd="1" destOrd="0" presId="urn:microsoft.com/office/officeart/2005/8/layout/process4"/>
    <dgm:cxn modelId="{40AC879E-C008-42F0-A47A-BD532A406CC1}" type="presOf" srcId="{DD039B92-207C-4E88-9A98-933894BC9CBD}" destId="{882431AA-0CEA-41EA-A507-E9924735F719}" srcOrd="0" destOrd="0" presId="urn:microsoft.com/office/officeart/2005/8/layout/process4"/>
    <dgm:cxn modelId="{42008EA5-E924-4BD0-A084-B6C687B5EF5C}" srcId="{358EE7CE-2522-46BD-9BA2-EF0D18EE62F0}" destId="{045741D3-2101-43BF-A997-84D7B8EB4AE9}" srcOrd="1" destOrd="0" parTransId="{C273C0C7-15D2-4A90-9C2F-BEA51BCE522F}" sibTransId="{3854688F-4D62-4E59-BD4E-2F9AF4970E74}"/>
    <dgm:cxn modelId="{1F728EB0-645A-429F-AAA1-1183F94A445A}" srcId="{6E029DF4-0BC4-4CF7-BCF1-9C0E2ACB3A22}" destId="{0637B79B-C971-4F5D-8BEE-3C2129144FA8}" srcOrd="0" destOrd="0" parTransId="{DE57BDF2-004B-466D-A6EA-DBC633323ED1}" sibTransId="{B099D679-6896-406A-9033-1863E46A2FEB}"/>
    <dgm:cxn modelId="{C65DEEB2-E481-4864-887A-D168A475698A}" type="presOf" srcId="{B266F250-4055-4121-A7FE-09AFC56BDEDB}" destId="{DD2053FB-2B79-4FAB-9494-72157C242AA0}" srcOrd="0" destOrd="0" presId="urn:microsoft.com/office/officeart/2005/8/layout/process4"/>
    <dgm:cxn modelId="{A3322AB7-9579-47F2-822E-BCDD69088C7F}" srcId="{358EE7CE-2522-46BD-9BA2-EF0D18EE62F0}" destId="{6E029DF4-0BC4-4CF7-BCF1-9C0E2ACB3A22}" srcOrd="2" destOrd="0" parTransId="{A1E3F786-1AB9-445E-A101-936D5B586EAC}" sibTransId="{B4F111BF-E2EE-46B6-A87D-199288608B48}"/>
    <dgm:cxn modelId="{2D074AC0-7208-45E1-8C34-34D79299BF7E}" type="presOf" srcId="{0637B79B-C971-4F5D-8BEE-3C2129144FA8}" destId="{6EB60DB4-6D60-4B2B-9806-17836A385B6E}" srcOrd="0" destOrd="0" presId="urn:microsoft.com/office/officeart/2005/8/layout/process4"/>
    <dgm:cxn modelId="{594A1ADD-4478-4355-B2A6-30580AD04AFA}" srcId="{DD039B92-207C-4E88-9A98-933894BC9CBD}" destId="{B266F250-4055-4121-A7FE-09AFC56BDEDB}" srcOrd="0" destOrd="0" parTransId="{D91B2969-AD8D-45DA-A933-EB1D8239B35A}" sibTransId="{5B67C66D-B2DA-4390-8165-47CA1B0ABEED}"/>
    <dgm:cxn modelId="{044E84E1-FEDB-4309-A850-FAF326FCF250}" type="presOf" srcId="{DD039B92-207C-4E88-9A98-933894BC9CBD}" destId="{595B29F6-4E99-41A2-B78A-A16AFA3DF013}" srcOrd="1" destOrd="0" presId="urn:microsoft.com/office/officeart/2005/8/layout/process4"/>
    <dgm:cxn modelId="{4ADFEE6D-3719-47F2-9321-7A4DBBF413F3}" type="presParOf" srcId="{3CAB9127-25D7-49C3-9520-B1368D71EFF5}" destId="{20F06411-E2E4-4146-A558-BFD0D1895D79}" srcOrd="0" destOrd="0" presId="urn:microsoft.com/office/officeart/2005/8/layout/process4"/>
    <dgm:cxn modelId="{135909D1-F2E2-4352-A580-B4C63EEB73D9}" type="presParOf" srcId="{20F06411-E2E4-4146-A558-BFD0D1895D79}" destId="{7DEBB265-DFDE-4062-BAD7-AF607BCB84E7}" srcOrd="0" destOrd="0" presId="urn:microsoft.com/office/officeart/2005/8/layout/process4"/>
    <dgm:cxn modelId="{D7C63FAC-F3E7-40AB-8950-08393849E233}" type="presParOf" srcId="{20F06411-E2E4-4146-A558-BFD0D1895D79}" destId="{F1832B57-3438-49B0-B526-DA3DB23B0D7B}" srcOrd="1" destOrd="0" presId="urn:microsoft.com/office/officeart/2005/8/layout/process4"/>
    <dgm:cxn modelId="{16C276D0-7550-4CE1-807C-B74669C1EC0F}" type="presParOf" srcId="{20F06411-E2E4-4146-A558-BFD0D1895D79}" destId="{847505BA-86FE-4FE8-B4E3-FABDB5B02894}" srcOrd="2" destOrd="0" presId="urn:microsoft.com/office/officeart/2005/8/layout/process4"/>
    <dgm:cxn modelId="{D8A142DA-6A72-4B70-9AC2-AA3839AB774A}" type="presParOf" srcId="{847505BA-86FE-4FE8-B4E3-FABDB5B02894}" destId="{6EB60DB4-6D60-4B2B-9806-17836A385B6E}" srcOrd="0" destOrd="0" presId="urn:microsoft.com/office/officeart/2005/8/layout/process4"/>
    <dgm:cxn modelId="{16CAC90C-AA10-4C9D-A333-4175257DE73A}" type="presParOf" srcId="{3CAB9127-25D7-49C3-9520-B1368D71EFF5}" destId="{698BADE5-BEFE-4539-A9B6-1F0BBC88FCEF}" srcOrd="1" destOrd="0" presId="urn:microsoft.com/office/officeart/2005/8/layout/process4"/>
    <dgm:cxn modelId="{21D41715-5DA4-4510-8E92-43B4FF46D6B1}" type="presParOf" srcId="{3CAB9127-25D7-49C3-9520-B1368D71EFF5}" destId="{70CF39E1-31E6-4601-80DF-9CB98A93D7BD}" srcOrd="2" destOrd="0" presId="urn:microsoft.com/office/officeart/2005/8/layout/process4"/>
    <dgm:cxn modelId="{7C1B525B-1600-4215-AD2C-1746F2326364}" type="presParOf" srcId="{70CF39E1-31E6-4601-80DF-9CB98A93D7BD}" destId="{176832EE-E775-4C15-A7EE-C47568D75DAC}" srcOrd="0" destOrd="0" presId="urn:microsoft.com/office/officeart/2005/8/layout/process4"/>
    <dgm:cxn modelId="{4E5BEBD9-CDFA-4186-AC17-B781956CF27E}" type="presParOf" srcId="{70CF39E1-31E6-4601-80DF-9CB98A93D7BD}" destId="{9971BAD6-611E-48A5-95C4-81DCCB8E32B7}" srcOrd="1" destOrd="0" presId="urn:microsoft.com/office/officeart/2005/8/layout/process4"/>
    <dgm:cxn modelId="{27DE3AF5-1174-434F-850B-AF3F48A3F4AF}" type="presParOf" srcId="{70CF39E1-31E6-4601-80DF-9CB98A93D7BD}" destId="{73E27C90-1D14-403B-9DF2-4CF402795C80}" srcOrd="2" destOrd="0" presId="urn:microsoft.com/office/officeart/2005/8/layout/process4"/>
    <dgm:cxn modelId="{BCD7DA68-F6B3-4ADF-9E49-6DA091A8E41C}" type="presParOf" srcId="{73E27C90-1D14-403B-9DF2-4CF402795C80}" destId="{5732E4BA-05E5-47A4-B074-19533335DD2B}" srcOrd="0" destOrd="0" presId="urn:microsoft.com/office/officeart/2005/8/layout/process4"/>
    <dgm:cxn modelId="{E4F21BF5-484F-4957-8FB4-BF0095A4B76D}" type="presParOf" srcId="{3CAB9127-25D7-49C3-9520-B1368D71EFF5}" destId="{939F4524-6BFC-48D7-BA46-EB59EF26A239}" srcOrd="3" destOrd="0" presId="urn:microsoft.com/office/officeart/2005/8/layout/process4"/>
    <dgm:cxn modelId="{1F03E574-4747-4EBB-8756-29F41EC4DFAF}" type="presParOf" srcId="{3CAB9127-25D7-49C3-9520-B1368D71EFF5}" destId="{902AC973-C6D4-415F-9743-41261D5FDBFC}" srcOrd="4" destOrd="0" presId="urn:microsoft.com/office/officeart/2005/8/layout/process4"/>
    <dgm:cxn modelId="{DC7017ED-1C5C-4B7A-BD62-09F4D8C93A70}" type="presParOf" srcId="{902AC973-C6D4-415F-9743-41261D5FDBFC}" destId="{882431AA-0CEA-41EA-A507-E9924735F719}" srcOrd="0" destOrd="0" presId="urn:microsoft.com/office/officeart/2005/8/layout/process4"/>
    <dgm:cxn modelId="{868CF55B-B240-4D4C-802B-B02F6CB630B6}" type="presParOf" srcId="{902AC973-C6D4-415F-9743-41261D5FDBFC}" destId="{595B29F6-4E99-41A2-B78A-A16AFA3DF013}" srcOrd="1" destOrd="0" presId="urn:microsoft.com/office/officeart/2005/8/layout/process4"/>
    <dgm:cxn modelId="{85C5B3CC-7700-4B1A-BC41-6D0E65A4F46D}" type="presParOf" srcId="{902AC973-C6D4-415F-9743-41261D5FDBFC}" destId="{A6F39BDB-D637-41F9-8A01-7D705D503401}" srcOrd="2" destOrd="0" presId="urn:microsoft.com/office/officeart/2005/8/layout/process4"/>
    <dgm:cxn modelId="{4CF3D72A-45B8-4A9A-B573-314DA4FCC036}" type="presParOf" srcId="{A6F39BDB-D637-41F9-8A01-7D705D503401}" destId="{DD2053FB-2B79-4FAB-9494-72157C242AA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F352D4-889D-49F7-9D0F-EC8D0B83FCBD}" type="doc">
      <dgm:prSet loTypeId="urn:microsoft.com/office/officeart/2005/8/layout/bProcess4" loCatId="process" qsTypeId="urn:microsoft.com/office/officeart/2005/8/quickstyle/simple5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4B5A80D7-03C3-4D23-B330-B19007536FD5}">
      <dgm:prSet phldrT="[Text]"/>
      <dgm:spPr/>
      <dgm:t>
        <a:bodyPr/>
        <a:lstStyle/>
        <a:p>
          <a:r>
            <a:rPr lang="en-US" b="1" dirty="0"/>
            <a:t>Protein Selection </a:t>
          </a:r>
          <a:r>
            <a:rPr lang="en-US" dirty="0"/>
            <a:t>based on reference literature and retrieve from Protein Data Bank(PDB)</a:t>
          </a:r>
        </a:p>
      </dgm:t>
    </dgm:pt>
    <dgm:pt modelId="{EA35D1D5-AAD0-452A-9784-AECC64884015}" type="parTrans" cxnId="{B841E81C-93CC-471B-B93E-8BC409789142}">
      <dgm:prSet/>
      <dgm:spPr/>
      <dgm:t>
        <a:bodyPr/>
        <a:lstStyle/>
        <a:p>
          <a:endParaRPr lang="en-US"/>
        </a:p>
      </dgm:t>
    </dgm:pt>
    <dgm:pt modelId="{3B3A75A9-2B08-4EE5-8BD6-1B09F6A8183E}" type="sibTrans" cxnId="{B841E81C-93CC-471B-B93E-8BC409789142}">
      <dgm:prSet/>
      <dgm:spPr/>
      <dgm:t>
        <a:bodyPr/>
        <a:lstStyle/>
        <a:p>
          <a:endParaRPr lang="en-US"/>
        </a:p>
      </dgm:t>
    </dgm:pt>
    <dgm:pt modelId="{67FF6C49-B7F3-4D46-AB6D-75BBE1C37AA5}">
      <dgm:prSet phldrT="[Text]"/>
      <dgm:spPr/>
      <dgm:t>
        <a:bodyPr/>
        <a:lstStyle/>
        <a:p>
          <a:r>
            <a:rPr lang="en-US" b="1" dirty="0"/>
            <a:t>Retrieve Libraries</a:t>
          </a:r>
        </a:p>
        <a:p>
          <a:r>
            <a:rPr lang="en-US" dirty="0"/>
            <a:t>Enamine Bioactive Libraries</a:t>
          </a:r>
        </a:p>
        <a:p>
          <a:r>
            <a:rPr lang="en-US" dirty="0"/>
            <a:t>Enamine Fragment Libraries</a:t>
          </a:r>
        </a:p>
      </dgm:t>
    </dgm:pt>
    <dgm:pt modelId="{E7B51CED-D27E-4B80-99E8-A2601EDDFFC0}" type="parTrans" cxnId="{28AFEF5B-2227-42F6-A24C-CECA516425EF}">
      <dgm:prSet/>
      <dgm:spPr/>
      <dgm:t>
        <a:bodyPr/>
        <a:lstStyle/>
        <a:p>
          <a:endParaRPr lang="en-US"/>
        </a:p>
      </dgm:t>
    </dgm:pt>
    <dgm:pt modelId="{E4B69166-E60F-4155-A067-28F405B77025}" type="sibTrans" cxnId="{28AFEF5B-2227-42F6-A24C-CECA516425EF}">
      <dgm:prSet/>
      <dgm:spPr/>
      <dgm:t>
        <a:bodyPr/>
        <a:lstStyle/>
        <a:p>
          <a:endParaRPr lang="en-US"/>
        </a:p>
      </dgm:t>
    </dgm:pt>
    <dgm:pt modelId="{0D5992D9-0662-4A8A-8B18-0CFD1361E7EB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Compound–Fragment Matching </a:t>
          </a:r>
          <a:r>
            <a:rPr lang="en-US" dirty="0"/>
            <a:t>using </a:t>
          </a:r>
          <a:r>
            <a:rPr lang="en-US" b="1" dirty="0"/>
            <a:t>molecular fingerprints</a:t>
          </a:r>
          <a:endParaRPr lang="en-US" dirty="0"/>
        </a:p>
      </dgm:t>
    </dgm:pt>
    <dgm:pt modelId="{8ECD8CD9-A04A-4F1B-8AA3-F8386F71CBBC}" type="parTrans" cxnId="{8D8CE4D9-CF5E-4A16-825E-2174C9FC2B61}">
      <dgm:prSet/>
      <dgm:spPr/>
      <dgm:t>
        <a:bodyPr/>
        <a:lstStyle/>
        <a:p>
          <a:endParaRPr lang="en-US"/>
        </a:p>
      </dgm:t>
    </dgm:pt>
    <dgm:pt modelId="{6261EA9D-8965-475E-9CCD-33A7BCECF9D7}" type="sibTrans" cxnId="{8D8CE4D9-CF5E-4A16-825E-2174C9FC2B61}">
      <dgm:prSet/>
      <dgm:spPr/>
      <dgm:t>
        <a:bodyPr/>
        <a:lstStyle/>
        <a:p>
          <a:endParaRPr lang="en-US"/>
        </a:p>
      </dgm:t>
    </dgm:pt>
    <dgm:pt modelId="{14548B4E-1091-45A5-A85A-764D97CDCC7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Bioactive compounds filtered using </a:t>
          </a:r>
          <a:r>
            <a:rPr lang="en-US" b="1" dirty="0"/>
            <a:t>Lipinski's Rule of 5</a:t>
          </a:r>
          <a:r>
            <a:rPr lang="en-US" dirty="0"/>
            <a:t>.</a:t>
          </a:r>
        </a:p>
        <a:p>
          <a:pPr>
            <a:buFont typeface="Arial" panose="020B0604020202020204" pitchFamily="34" charset="0"/>
            <a:buChar char="•"/>
          </a:pPr>
          <a:r>
            <a:rPr lang="en-US" dirty="0"/>
            <a:t>Fragments filtered using </a:t>
          </a:r>
          <a:r>
            <a:rPr lang="en-US" b="1" dirty="0"/>
            <a:t>Rule of 3</a:t>
          </a:r>
          <a:r>
            <a:rPr lang="en-US" dirty="0"/>
            <a:t>.</a:t>
          </a:r>
        </a:p>
      </dgm:t>
    </dgm:pt>
    <dgm:pt modelId="{828B5280-E654-460C-A109-0EDC9458F344}" type="parTrans" cxnId="{49391934-8414-487A-A72C-03D91C25EB1F}">
      <dgm:prSet/>
      <dgm:spPr/>
      <dgm:t>
        <a:bodyPr/>
        <a:lstStyle/>
        <a:p>
          <a:endParaRPr lang="en-US"/>
        </a:p>
      </dgm:t>
    </dgm:pt>
    <dgm:pt modelId="{D075C181-2993-49C3-805D-63205C1E786D}" type="sibTrans" cxnId="{49391934-8414-487A-A72C-03D91C25EB1F}">
      <dgm:prSet/>
      <dgm:spPr/>
      <dgm:t>
        <a:bodyPr/>
        <a:lstStyle/>
        <a:p>
          <a:endParaRPr lang="en-US"/>
        </a:p>
      </dgm:t>
    </dgm:pt>
    <dgm:pt modelId="{7972E46D-2B4E-4448-9E4E-15103DF3F7FC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PROTAC Component Retrieval</a:t>
          </a:r>
          <a:endParaRPr lang="en-US" dirty="0"/>
        </a:p>
        <a:p>
          <a:pPr>
            <a:buFont typeface="Arial" panose="020B0604020202020204" pitchFamily="34" charset="0"/>
            <a:buChar char="•"/>
          </a:pPr>
          <a:r>
            <a:rPr lang="en-US" dirty="0"/>
            <a:t>Known </a:t>
          </a:r>
          <a:r>
            <a:rPr lang="en-US" b="1" dirty="0"/>
            <a:t>binders</a:t>
          </a:r>
          <a:r>
            <a:rPr lang="en-US" dirty="0"/>
            <a:t> and </a:t>
          </a:r>
          <a:r>
            <a:rPr lang="en-US" b="1" dirty="0"/>
            <a:t>linkers</a:t>
          </a:r>
          <a:r>
            <a:rPr lang="en-US" dirty="0"/>
            <a:t> retrieved from the </a:t>
          </a:r>
          <a:r>
            <a:rPr lang="en-US" b="1" dirty="0"/>
            <a:t>PROTAC-DB</a:t>
          </a:r>
          <a:r>
            <a:rPr lang="en-US" dirty="0"/>
            <a:t> database</a:t>
          </a:r>
        </a:p>
      </dgm:t>
    </dgm:pt>
    <dgm:pt modelId="{71EBE529-63AE-47B7-9192-3DC4759FF4F1}" type="parTrans" cxnId="{08F85A04-E9F7-4BB9-A545-F83153E440E5}">
      <dgm:prSet/>
      <dgm:spPr/>
      <dgm:t>
        <a:bodyPr/>
        <a:lstStyle/>
        <a:p>
          <a:endParaRPr lang="en-US"/>
        </a:p>
      </dgm:t>
    </dgm:pt>
    <dgm:pt modelId="{A1E6B470-135C-47AC-8AF3-1E12CCD1C9BD}" type="sibTrans" cxnId="{08F85A04-E9F7-4BB9-A545-F83153E440E5}">
      <dgm:prSet/>
      <dgm:spPr/>
      <dgm:t>
        <a:bodyPr/>
        <a:lstStyle/>
        <a:p>
          <a:endParaRPr lang="en-US"/>
        </a:p>
      </dgm:t>
    </dgm:pt>
    <dgm:pt modelId="{9AFCD3CF-DBD8-4AE6-8087-612C02F63AC3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Active Site Prediction</a:t>
          </a:r>
          <a:endParaRPr lang="en-US" dirty="0"/>
        </a:p>
        <a:p>
          <a:pPr>
            <a:buFont typeface="Arial" panose="020B0604020202020204" pitchFamily="34" charset="0"/>
            <a:buChar char="•"/>
          </a:pPr>
          <a:r>
            <a:rPr lang="en-US" b="1" dirty="0" err="1"/>
            <a:t>CASTp</a:t>
          </a:r>
          <a:r>
            <a:rPr lang="en-US" b="1" dirty="0"/>
            <a:t> Server</a:t>
          </a:r>
          <a:endParaRPr lang="en-US" dirty="0"/>
        </a:p>
      </dgm:t>
    </dgm:pt>
    <dgm:pt modelId="{91334890-2F35-432F-9D43-53592D5260FE}" type="parTrans" cxnId="{8EFBE5F0-9B4D-4293-9AAB-FE37102DF44B}">
      <dgm:prSet/>
      <dgm:spPr/>
      <dgm:t>
        <a:bodyPr/>
        <a:lstStyle/>
        <a:p>
          <a:endParaRPr lang="en-US"/>
        </a:p>
      </dgm:t>
    </dgm:pt>
    <dgm:pt modelId="{827A3DBE-C8B3-4DCE-B192-3A29F6D717FC}" type="sibTrans" cxnId="{8EFBE5F0-9B4D-4293-9AAB-FE37102DF44B}">
      <dgm:prSet/>
      <dgm:spPr/>
      <dgm:t>
        <a:bodyPr/>
        <a:lstStyle/>
        <a:p>
          <a:endParaRPr lang="en-US"/>
        </a:p>
      </dgm:t>
    </dgm:pt>
    <dgm:pt modelId="{84F5617C-388B-4266-A214-AB18CB85A692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Virtual Screening</a:t>
          </a:r>
          <a:endParaRPr lang="en-US" dirty="0"/>
        </a:p>
        <a:p>
          <a:pPr>
            <a:buFont typeface="Arial" panose="020B0604020202020204" pitchFamily="34" charset="0"/>
            <a:buChar char="•"/>
          </a:pPr>
          <a:r>
            <a:rPr lang="en-US" dirty="0"/>
            <a:t>Binders docked with </a:t>
          </a:r>
          <a:r>
            <a:rPr lang="en-US" b="1" dirty="0"/>
            <a:t>5CAW protein, </a:t>
          </a:r>
          <a:r>
            <a:rPr lang="en-US" dirty="0"/>
            <a:t>Bioactive compounds (warheads) docked with </a:t>
          </a:r>
          <a:r>
            <a:rPr lang="en-US" b="1" dirty="0"/>
            <a:t>2N0A protein</a:t>
          </a:r>
          <a:r>
            <a:rPr lang="en-US" dirty="0"/>
            <a:t> using </a:t>
          </a:r>
          <a:r>
            <a:rPr lang="en-US" b="1" dirty="0" err="1"/>
            <a:t>AutoDock</a:t>
          </a:r>
          <a:r>
            <a:rPr lang="en-US" b="1" dirty="0"/>
            <a:t> Vina</a:t>
          </a:r>
          <a:r>
            <a:rPr lang="en-US" dirty="0"/>
            <a:t>.</a:t>
          </a:r>
        </a:p>
      </dgm:t>
    </dgm:pt>
    <dgm:pt modelId="{2CAA3C60-FDA9-4EEE-885F-FDAB58D80DB5}" type="parTrans" cxnId="{B0CB9953-F84B-4660-8F86-5144365E3CA0}">
      <dgm:prSet/>
      <dgm:spPr/>
      <dgm:t>
        <a:bodyPr/>
        <a:lstStyle/>
        <a:p>
          <a:endParaRPr lang="en-US"/>
        </a:p>
      </dgm:t>
    </dgm:pt>
    <dgm:pt modelId="{94E3D428-5C01-4769-A7BB-C808618BE145}" type="sibTrans" cxnId="{B0CB9953-F84B-4660-8F86-5144365E3CA0}">
      <dgm:prSet/>
      <dgm:spPr/>
      <dgm:t>
        <a:bodyPr/>
        <a:lstStyle/>
        <a:p>
          <a:endParaRPr lang="en-US"/>
        </a:p>
      </dgm:t>
    </dgm:pt>
    <dgm:pt modelId="{914CF180-7949-4DE1-8641-1CFB31221999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b="1" dirty="0"/>
            <a:t>Protein–Protein Docking</a:t>
          </a:r>
          <a:endParaRPr lang="en-US" sz="1200" dirty="0"/>
        </a:p>
        <a:p>
          <a:pPr>
            <a:buFont typeface="Arial" panose="020B0604020202020204" pitchFamily="34" charset="0"/>
            <a:buChar char="•"/>
          </a:pPr>
          <a:r>
            <a:rPr lang="en-US" sz="1200" dirty="0"/>
            <a:t>Protein–protein complex formation simulated using </a:t>
          </a:r>
          <a:r>
            <a:rPr lang="en-US" sz="1200" b="1" dirty="0"/>
            <a:t>HADDOCK</a:t>
          </a:r>
          <a:r>
            <a:rPr lang="en-US" sz="1200" dirty="0"/>
            <a:t>.</a:t>
          </a:r>
        </a:p>
      </dgm:t>
    </dgm:pt>
    <dgm:pt modelId="{5DDC45E0-50DA-40C0-AE75-02B23864A7D3}" type="parTrans" cxnId="{466F2F71-DBDD-4EF1-B605-5B8F4AF423A3}">
      <dgm:prSet/>
      <dgm:spPr/>
      <dgm:t>
        <a:bodyPr/>
        <a:lstStyle/>
        <a:p>
          <a:endParaRPr lang="en-US"/>
        </a:p>
      </dgm:t>
    </dgm:pt>
    <dgm:pt modelId="{1AC83E21-A5A9-48C5-9A30-DF8360716E43}" type="sibTrans" cxnId="{466F2F71-DBDD-4EF1-B605-5B8F4AF423A3}">
      <dgm:prSet/>
      <dgm:spPr/>
      <dgm:t>
        <a:bodyPr/>
        <a:lstStyle/>
        <a:p>
          <a:endParaRPr lang="en-US"/>
        </a:p>
      </dgm:t>
    </dgm:pt>
    <dgm:pt modelId="{FF00ADCC-A64F-4974-8F48-EDB890CD4A90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200" b="1" dirty="0" err="1"/>
            <a:t>PDBsum</a:t>
          </a:r>
          <a:r>
            <a:rPr lang="en-US" sz="1200" dirty="0"/>
            <a:t> used to identify key residues</a:t>
          </a:r>
        </a:p>
      </dgm:t>
    </dgm:pt>
    <dgm:pt modelId="{36C8C989-39AB-4260-9F2E-3DB7EFC20FF5}" type="parTrans" cxnId="{51327572-EFE9-438F-B61A-42EE4C713C09}">
      <dgm:prSet/>
      <dgm:spPr/>
      <dgm:t>
        <a:bodyPr/>
        <a:lstStyle/>
        <a:p>
          <a:endParaRPr lang="en-US"/>
        </a:p>
      </dgm:t>
    </dgm:pt>
    <dgm:pt modelId="{9C573FED-345D-418E-B1F8-F8CECA1EF28F}" type="sibTrans" cxnId="{51327572-EFE9-438F-B61A-42EE4C713C09}">
      <dgm:prSet/>
      <dgm:spPr/>
      <dgm:t>
        <a:bodyPr/>
        <a:lstStyle/>
        <a:p>
          <a:endParaRPr lang="en-US"/>
        </a:p>
      </dgm:t>
    </dgm:pt>
    <dgm:pt modelId="{6B67A69A-8F6B-4FAD-A68C-A751E51841F7}">
      <dgm:prSet/>
      <dgm:spPr/>
      <dgm:t>
        <a:bodyPr/>
        <a:lstStyle/>
        <a:p>
          <a:pPr>
            <a:buFont typeface="+mj-lt"/>
            <a:buAutoNum type="arabicPeriod" startAt="11"/>
          </a:pPr>
          <a:r>
            <a:rPr lang="en-US" b="1" dirty="0"/>
            <a:t>FBDD - </a:t>
          </a:r>
          <a:r>
            <a:rPr lang="en-US" dirty="0"/>
            <a:t>Matched fragments used to synthesize a new warhead candidate via </a:t>
          </a:r>
          <a:r>
            <a:rPr lang="en-US" b="1" dirty="0"/>
            <a:t>fragment growing &amp; linking</a:t>
          </a:r>
          <a:endParaRPr lang="en-US" dirty="0"/>
        </a:p>
      </dgm:t>
    </dgm:pt>
    <dgm:pt modelId="{3FDBCFF4-0979-4F85-A067-7C631C267F43}" type="parTrans" cxnId="{431EEA67-65CC-4730-B91B-D8200871BDB8}">
      <dgm:prSet/>
      <dgm:spPr/>
      <dgm:t>
        <a:bodyPr/>
        <a:lstStyle/>
        <a:p>
          <a:endParaRPr lang="en-US"/>
        </a:p>
      </dgm:t>
    </dgm:pt>
    <dgm:pt modelId="{1C8C5251-1698-4DDA-AEF5-FA45C7695A57}" type="sibTrans" cxnId="{431EEA67-65CC-4730-B91B-D8200871BDB8}">
      <dgm:prSet/>
      <dgm:spPr/>
      <dgm:t>
        <a:bodyPr/>
        <a:lstStyle/>
        <a:p>
          <a:endParaRPr lang="en-US"/>
        </a:p>
      </dgm:t>
    </dgm:pt>
    <dgm:pt modelId="{D8F6FD80-6CDC-44EE-B2E8-05B80735595F}">
      <dgm:prSet/>
      <dgm:spPr/>
      <dgm:t>
        <a:bodyPr/>
        <a:lstStyle/>
        <a:p>
          <a:pPr>
            <a:buNone/>
          </a:pPr>
          <a:r>
            <a:rPr lang="en-US" b="1" dirty="0"/>
            <a:t>PROTAC 1</a:t>
          </a:r>
          <a:r>
            <a:rPr lang="en-US" dirty="0"/>
            <a:t>: Binder + Linker + Bioactive Compound      </a:t>
          </a:r>
          <a:r>
            <a:rPr lang="en-US" b="1" dirty="0"/>
            <a:t>PROTAC 2</a:t>
          </a:r>
          <a:r>
            <a:rPr lang="en-US" dirty="0"/>
            <a:t>: Binder + Linker + FBDD-Generated Warhead</a:t>
          </a:r>
        </a:p>
      </dgm:t>
    </dgm:pt>
    <dgm:pt modelId="{6C648F41-CC87-4848-BB0C-42EFF5518D41}" type="parTrans" cxnId="{6B02A3E3-CA98-41B4-8B95-6ACA4107866B}">
      <dgm:prSet/>
      <dgm:spPr/>
      <dgm:t>
        <a:bodyPr/>
        <a:lstStyle/>
        <a:p>
          <a:endParaRPr lang="en-US"/>
        </a:p>
      </dgm:t>
    </dgm:pt>
    <dgm:pt modelId="{A05D27AA-5962-42FB-B759-AA6D56695D77}" type="sibTrans" cxnId="{6B02A3E3-CA98-41B4-8B95-6ACA4107866B}">
      <dgm:prSet/>
      <dgm:spPr/>
      <dgm:t>
        <a:bodyPr/>
        <a:lstStyle/>
        <a:p>
          <a:endParaRPr lang="en-US"/>
        </a:p>
      </dgm:t>
    </dgm:pt>
    <dgm:pt modelId="{70560082-C6DA-48AB-B246-F1A06DF558C2}">
      <dgm:prSet/>
      <dgm:spPr/>
      <dgm:t>
        <a:bodyPr/>
        <a:lstStyle/>
        <a:p>
          <a:pPr>
            <a:buFont typeface="+mj-lt"/>
            <a:buAutoNum type="arabicPeriod" startAt="13"/>
          </a:pPr>
          <a:r>
            <a:rPr lang="en-US" b="1" dirty="0"/>
            <a:t>PROTAC Docking with Protein–Protein Complex</a:t>
          </a:r>
          <a:endParaRPr lang="en-US" dirty="0"/>
        </a:p>
      </dgm:t>
    </dgm:pt>
    <dgm:pt modelId="{1215CE5A-6896-4507-AE06-0602A03C5B50}" type="parTrans" cxnId="{6EB2F40F-4E17-414C-AE77-FA095895735B}">
      <dgm:prSet/>
      <dgm:spPr/>
      <dgm:t>
        <a:bodyPr/>
        <a:lstStyle/>
        <a:p>
          <a:endParaRPr lang="en-US"/>
        </a:p>
      </dgm:t>
    </dgm:pt>
    <dgm:pt modelId="{CB482492-1121-4E1B-A77C-57FD6B4F7458}" type="sibTrans" cxnId="{6EB2F40F-4E17-414C-AE77-FA095895735B}">
      <dgm:prSet/>
      <dgm:spPr/>
      <dgm:t>
        <a:bodyPr/>
        <a:lstStyle/>
        <a:p>
          <a:endParaRPr lang="en-US"/>
        </a:p>
      </dgm:t>
    </dgm:pt>
    <dgm:pt modelId="{0D58782A-042C-409F-8020-D6607DE461C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Density Functional Theory Calculation</a:t>
          </a:r>
        </a:p>
      </dgm:t>
    </dgm:pt>
    <dgm:pt modelId="{30133BA3-B01D-42CF-8D47-0D2005DD3024}" type="parTrans" cxnId="{CED55119-2E34-4A6B-BD79-69EE852C9614}">
      <dgm:prSet/>
      <dgm:spPr/>
      <dgm:t>
        <a:bodyPr/>
        <a:lstStyle/>
        <a:p>
          <a:endParaRPr lang="en-US"/>
        </a:p>
      </dgm:t>
    </dgm:pt>
    <dgm:pt modelId="{8AA5D340-231A-435A-A951-5176A09FDAF3}" type="sibTrans" cxnId="{CED55119-2E34-4A6B-BD79-69EE852C9614}">
      <dgm:prSet/>
      <dgm:spPr/>
      <dgm:t>
        <a:bodyPr/>
        <a:lstStyle/>
        <a:p>
          <a:endParaRPr lang="en-US"/>
        </a:p>
      </dgm:t>
    </dgm:pt>
    <dgm:pt modelId="{41A1B053-E122-4846-A6B2-95A8878AF083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200" dirty="0"/>
            <a:t>involved in protein–protein interaction.</a:t>
          </a:r>
        </a:p>
      </dgm:t>
    </dgm:pt>
    <dgm:pt modelId="{767D7723-3A7C-474D-9D25-E07C1DDEAD20}" type="parTrans" cxnId="{7540B1E8-E777-4EF8-BDC0-5CEE53CD47BA}">
      <dgm:prSet/>
      <dgm:spPr/>
      <dgm:t>
        <a:bodyPr/>
        <a:lstStyle/>
        <a:p>
          <a:endParaRPr lang="en-US"/>
        </a:p>
      </dgm:t>
    </dgm:pt>
    <dgm:pt modelId="{2831AE33-BB22-4C16-9B84-8E45C05BB029}" type="sibTrans" cxnId="{7540B1E8-E777-4EF8-BDC0-5CEE53CD47BA}">
      <dgm:prSet/>
      <dgm:spPr/>
      <dgm:t>
        <a:bodyPr/>
        <a:lstStyle/>
        <a:p>
          <a:endParaRPr lang="en-US"/>
        </a:p>
      </dgm:t>
    </dgm:pt>
    <dgm:pt modelId="{0D8914F0-0278-4EB9-9DDF-4D82141C987D}" type="pres">
      <dgm:prSet presAssocID="{2BF352D4-889D-49F7-9D0F-EC8D0B83FCBD}" presName="Name0" presStyleCnt="0">
        <dgm:presLayoutVars>
          <dgm:dir/>
          <dgm:resizeHandles/>
        </dgm:presLayoutVars>
      </dgm:prSet>
      <dgm:spPr/>
    </dgm:pt>
    <dgm:pt modelId="{5FA094D6-27FA-4CB0-9685-BAEEC66E5EBE}" type="pres">
      <dgm:prSet presAssocID="{4B5A80D7-03C3-4D23-B330-B19007536FD5}" presName="compNode" presStyleCnt="0"/>
      <dgm:spPr/>
    </dgm:pt>
    <dgm:pt modelId="{2B847080-4281-4245-B73D-25D45ED20819}" type="pres">
      <dgm:prSet presAssocID="{4B5A80D7-03C3-4D23-B330-B19007536FD5}" presName="dummyConnPt" presStyleCnt="0"/>
      <dgm:spPr/>
    </dgm:pt>
    <dgm:pt modelId="{64040848-55C5-46B6-8A3E-D071F8AB41E3}" type="pres">
      <dgm:prSet presAssocID="{4B5A80D7-03C3-4D23-B330-B19007536FD5}" presName="node" presStyleLbl="node1" presStyleIdx="0" presStyleCnt="12">
        <dgm:presLayoutVars>
          <dgm:bulletEnabled val="1"/>
        </dgm:presLayoutVars>
      </dgm:prSet>
      <dgm:spPr/>
    </dgm:pt>
    <dgm:pt modelId="{4F2BA2D7-A25F-4FF9-9F8E-A1CB91EA631C}" type="pres">
      <dgm:prSet presAssocID="{3B3A75A9-2B08-4EE5-8BD6-1B09F6A8183E}" presName="sibTrans" presStyleLbl="bgSibTrans2D1" presStyleIdx="0" presStyleCnt="11"/>
      <dgm:spPr/>
    </dgm:pt>
    <dgm:pt modelId="{88B8B273-7B0F-4C1C-A618-A9E0DB8739DB}" type="pres">
      <dgm:prSet presAssocID="{67FF6C49-B7F3-4D46-AB6D-75BBE1C37AA5}" presName="compNode" presStyleCnt="0"/>
      <dgm:spPr/>
    </dgm:pt>
    <dgm:pt modelId="{08CAED49-DAF3-4310-838F-2F3E0F473295}" type="pres">
      <dgm:prSet presAssocID="{67FF6C49-B7F3-4D46-AB6D-75BBE1C37AA5}" presName="dummyConnPt" presStyleCnt="0"/>
      <dgm:spPr/>
    </dgm:pt>
    <dgm:pt modelId="{B9DAABD8-414B-474B-AA3C-C0DAC974EE09}" type="pres">
      <dgm:prSet presAssocID="{67FF6C49-B7F3-4D46-AB6D-75BBE1C37AA5}" presName="node" presStyleLbl="node1" presStyleIdx="1" presStyleCnt="12">
        <dgm:presLayoutVars>
          <dgm:bulletEnabled val="1"/>
        </dgm:presLayoutVars>
      </dgm:prSet>
      <dgm:spPr/>
    </dgm:pt>
    <dgm:pt modelId="{244AD618-D4BC-4064-A7FE-8534445C4E7E}" type="pres">
      <dgm:prSet presAssocID="{E4B69166-E60F-4155-A067-28F405B77025}" presName="sibTrans" presStyleLbl="bgSibTrans2D1" presStyleIdx="1" presStyleCnt="11"/>
      <dgm:spPr/>
    </dgm:pt>
    <dgm:pt modelId="{673B9788-FACD-497B-82E8-AC5582BB6994}" type="pres">
      <dgm:prSet presAssocID="{0D5992D9-0662-4A8A-8B18-0CFD1361E7EB}" presName="compNode" presStyleCnt="0"/>
      <dgm:spPr/>
    </dgm:pt>
    <dgm:pt modelId="{0721E60B-12B1-4FA5-BBCF-FB6D7F234EFB}" type="pres">
      <dgm:prSet presAssocID="{0D5992D9-0662-4A8A-8B18-0CFD1361E7EB}" presName="dummyConnPt" presStyleCnt="0"/>
      <dgm:spPr/>
    </dgm:pt>
    <dgm:pt modelId="{A6DB6110-A853-4A04-9C6B-BC5F9EAD9741}" type="pres">
      <dgm:prSet presAssocID="{0D5992D9-0662-4A8A-8B18-0CFD1361E7EB}" presName="node" presStyleLbl="node1" presStyleIdx="2" presStyleCnt="12">
        <dgm:presLayoutVars>
          <dgm:bulletEnabled val="1"/>
        </dgm:presLayoutVars>
      </dgm:prSet>
      <dgm:spPr/>
    </dgm:pt>
    <dgm:pt modelId="{2681E0F3-BC20-4829-80DB-DE653C68D609}" type="pres">
      <dgm:prSet presAssocID="{6261EA9D-8965-475E-9CCD-33A7BCECF9D7}" presName="sibTrans" presStyleLbl="bgSibTrans2D1" presStyleIdx="2" presStyleCnt="11"/>
      <dgm:spPr/>
    </dgm:pt>
    <dgm:pt modelId="{B711D696-6EB2-426F-AB56-D6302913EA18}" type="pres">
      <dgm:prSet presAssocID="{14548B4E-1091-45A5-A85A-764D97CDCC76}" presName="compNode" presStyleCnt="0"/>
      <dgm:spPr/>
    </dgm:pt>
    <dgm:pt modelId="{03F4E8FF-5017-4428-8BA3-E55567FDC2C3}" type="pres">
      <dgm:prSet presAssocID="{14548B4E-1091-45A5-A85A-764D97CDCC76}" presName="dummyConnPt" presStyleCnt="0"/>
      <dgm:spPr/>
    </dgm:pt>
    <dgm:pt modelId="{46E1687F-98CB-4DA2-8654-0BA03D8AD43F}" type="pres">
      <dgm:prSet presAssocID="{14548B4E-1091-45A5-A85A-764D97CDCC76}" presName="node" presStyleLbl="node1" presStyleIdx="3" presStyleCnt="12">
        <dgm:presLayoutVars>
          <dgm:bulletEnabled val="1"/>
        </dgm:presLayoutVars>
      </dgm:prSet>
      <dgm:spPr/>
    </dgm:pt>
    <dgm:pt modelId="{F02A8404-747B-4BE2-987D-D7B007E2A237}" type="pres">
      <dgm:prSet presAssocID="{D075C181-2993-49C3-805D-63205C1E786D}" presName="sibTrans" presStyleLbl="bgSibTrans2D1" presStyleIdx="3" presStyleCnt="11"/>
      <dgm:spPr/>
    </dgm:pt>
    <dgm:pt modelId="{57B67135-F715-45A6-B5B5-BFCF5D005820}" type="pres">
      <dgm:prSet presAssocID="{7972E46D-2B4E-4448-9E4E-15103DF3F7FC}" presName="compNode" presStyleCnt="0"/>
      <dgm:spPr/>
    </dgm:pt>
    <dgm:pt modelId="{A2BC8B43-92AF-45D5-8EE4-2AA933DD9562}" type="pres">
      <dgm:prSet presAssocID="{7972E46D-2B4E-4448-9E4E-15103DF3F7FC}" presName="dummyConnPt" presStyleCnt="0"/>
      <dgm:spPr/>
    </dgm:pt>
    <dgm:pt modelId="{6471BE7F-3FC7-48F0-B620-D240098916CC}" type="pres">
      <dgm:prSet presAssocID="{7972E46D-2B4E-4448-9E4E-15103DF3F7FC}" presName="node" presStyleLbl="node1" presStyleIdx="4" presStyleCnt="12">
        <dgm:presLayoutVars>
          <dgm:bulletEnabled val="1"/>
        </dgm:presLayoutVars>
      </dgm:prSet>
      <dgm:spPr/>
    </dgm:pt>
    <dgm:pt modelId="{833DF142-CA7B-40AD-81B2-00C71483BFBA}" type="pres">
      <dgm:prSet presAssocID="{A1E6B470-135C-47AC-8AF3-1E12CCD1C9BD}" presName="sibTrans" presStyleLbl="bgSibTrans2D1" presStyleIdx="4" presStyleCnt="11"/>
      <dgm:spPr/>
    </dgm:pt>
    <dgm:pt modelId="{D84D1AE8-ABE7-446B-B7BE-E145EFB1977A}" type="pres">
      <dgm:prSet presAssocID="{9AFCD3CF-DBD8-4AE6-8087-612C02F63AC3}" presName="compNode" presStyleCnt="0"/>
      <dgm:spPr/>
    </dgm:pt>
    <dgm:pt modelId="{EDBFACA3-9AB8-4294-A263-A7A37B0662BD}" type="pres">
      <dgm:prSet presAssocID="{9AFCD3CF-DBD8-4AE6-8087-612C02F63AC3}" presName="dummyConnPt" presStyleCnt="0"/>
      <dgm:spPr/>
    </dgm:pt>
    <dgm:pt modelId="{EB0BC533-073F-444D-A60C-9DA75C516798}" type="pres">
      <dgm:prSet presAssocID="{9AFCD3CF-DBD8-4AE6-8087-612C02F63AC3}" presName="node" presStyleLbl="node1" presStyleIdx="5" presStyleCnt="12">
        <dgm:presLayoutVars>
          <dgm:bulletEnabled val="1"/>
        </dgm:presLayoutVars>
      </dgm:prSet>
      <dgm:spPr/>
    </dgm:pt>
    <dgm:pt modelId="{20737307-93B3-45EE-AB30-76371E80BAF3}" type="pres">
      <dgm:prSet presAssocID="{827A3DBE-C8B3-4DCE-B192-3A29F6D717FC}" presName="sibTrans" presStyleLbl="bgSibTrans2D1" presStyleIdx="5" presStyleCnt="11"/>
      <dgm:spPr/>
    </dgm:pt>
    <dgm:pt modelId="{F8F3B7E0-9C4A-4423-8EA2-BA784164F54C}" type="pres">
      <dgm:prSet presAssocID="{84F5617C-388B-4266-A214-AB18CB85A692}" presName="compNode" presStyleCnt="0"/>
      <dgm:spPr/>
    </dgm:pt>
    <dgm:pt modelId="{0FD680D7-575A-4C9F-AE39-FA4B0C44EC4A}" type="pres">
      <dgm:prSet presAssocID="{84F5617C-388B-4266-A214-AB18CB85A692}" presName="dummyConnPt" presStyleCnt="0"/>
      <dgm:spPr/>
    </dgm:pt>
    <dgm:pt modelId="{ABA80BE1-F356-48B8-A1C6-77E4651C5BE7}" type="pres">
      <dgm:prSet presAssocID="{84F5617C-388B-4266-A214-AB18CB85A692}" presName="node" presStyleLbl="node1" presStyleIdx="6" presStyleCnt="12">
        <dgm:presLayoutVars>
          <dgm:bulletEnabled val="1"/>
        </dgm:presLayoutVars>
      </dgm:prSet>
      <dgm:spPr/>
    </dgm:pt>
    <dgm:pt modelId="{224B17BA-01AA-4CAD-A5B0-B181E23A094C}" type="pres">
      <dgm:prSet presAssocID="{94E3D428-5C01-4769-A7BB-C808618BE145}" presName="sibTrans" presStyleLbl="bgSibTrans2D1" presStyleIdx="6" presStyleCnt="11"/>
      <dgm:spPr/>
    </dgm:pt>
    <dgm:pt modelId="{9D6D8A91-8D06-4665-9B78-35B6E4AC1281}" type="pres">
      <dgm:prSet presAssocID="{914CF180-7949-4DE1-8641-1CFB31221999}" presName="compNode" presStyleCnt="0"/>
      <dgm:spPr/>
    </dgm:pt>
    <dgm:pt modelId="{4228DDE0-0801-44E4-ACA3-89A027946B54}" type="pres">
      <dgm:prSet presAssocID="{914CF180-7949-4DE1-8641-1CFB31221999}" presName="dummyConnPt" presStyleCnt="0"/>
      <dgm:spPr/>
    </dgm:pt>
    <dgm:pt modelId="{4B79DA6E-03BE-4742-8FB3-253B4C5FC798}" type="pres">
      <dgm:prSet presAssocID="{914CF180-7949-4DE1-8641-1CFB31221999}" presName="node" presStyleLbl="node1" presStyleIdx="7" presStyleCnt="12" custScaleX="124483">
        <dgm:presLayoutVars>
          <dgm:bulletEnabled val="1"/>
        </dgm:presLayoutVars>
      </dgm:prSet>
      <dgm:spPr/>
    </dgm:pt>
    <dgm:pt modelId="{6A4D8CDB-F46F-47B0-8BF7-899762C7BB9B}" type="pres">
      <dgm:prSet presAssocID="{1AC83E21-A5A9-48C5-9A30-DF8360716E43}" presName="sibTrans" presStyleLbl="bgSibTrans2D1" presStyleIdx="7" presStyleCnt="11"/>
      <dgm:spPr/>
    </dgm:pt>
    <dgm:pt modelId="{DE71E82A-0A54-458D-9D59-2DA175743FED}" type="pres">
      <dgm:prSet presAssocID="{6B67A69A-8F6B-4FAD-A68C-A751E51841F7}" presName="compNode" presStyleCnt="0"/>
      <dgm:spPr/>
    </dgm:pt>
    <dgm:pt modelId="{3C5B6793-96B8-4E0B-AED0-09F491111A87}" type="pres">
      <dgm:prSet presAssocID="{6B67A69A-8F6B-4FAD-A68C-A751E51841F7}" presName="dummyConnPt" presStyleCnt="0"/>
      <dgm:spPr/>
    </dgm:pt>
    <dgm:pt modelId="{1E9013D8-3A44-4961-A642-059B6EFF6B86}" type="pres">
      <dgm:prSet presAssocID="{6B67A69A-8F6B-4FAD-A68C-A751E51841F7}" presName="node" presStyleLbl="node1" presStyleIdx="8" presStyleCnt="12">
        <dgm:presLayoutVars>
          <dgm:bulletEnabled val="1"/>
        </dgm:presLayoutVars>
      </dgm:prSet>
      <dgm:spPr/>
    </dgm:pt>
    <dgm:pt modelId="{F645713C-58BA-408A-9BF4-1603F27591A0}" type="pres">
      <dgm:prSet presAssocID="{1C8C5251-1698-4DDA-AEF5-FA45C7695A57}" presName="sibTrans" presStyleLbl="bgSibTrans2D1" presStyleIdx="8" presStyleCnt="11"/>
      <dgm:spPr/>
    </dgm:pt>
    <dgm:pt modelId="{D9F96099-4A09-4796-B3E9-5E7917D73F95}" type="pres">
      <dgm:prSet presAssocID="{D8F6FD80-6CDC-44EE-B2E8-05B80735595F}" presName="compNode" presStyleCnt="0"/>
      <dgm:spPr/>
    </dgm:pt>
    <dgm:pt modelId="{25BEC978-DFED-4B2C-8161-C077A4A2DD7F}" type="pres">
      <dgm:prSet presAssocID="{D8F6FD80-6CDC-44EE-B2E8-05B80735595F}" presName="dummyConnPt" presStyleCnt="0"/>
      <dgm:spPr/>
    </dgm:pt>
    <dgm:pt modelId="{6C969EC1-0D3F-409E-B6B7-DFA60C48A972}" type="pres">
      <dgm:prSet presAssocID="{D8F6FD80-6CDC-44EE-B2E8-05B80735595F}" presName="node" presStyleLbl="node1" presStyleIdx="9" presStyleCnt="12">
        <dgm:presLayoutVars>
          <dgm:bulletEnabled val="1"/>
        </dgm:presLayoutVars>
      </dgm:prSet>
      <dgm:spPr/>
    </dgm:pt>
    <dgm:pt modelId="{7B1A12AC-19FB-4104-B945-A66FC0EBFC42}" type="pres">
      <dgm:prSet presAssocID="{A05D27AA-5962-42FB-B759-AA6D56695D77}" presName="sibTrans" presStyleLbl="bgSibTrans2D1" presStyleIdx="9" presStyleCnt="11"/>
      <dgm:spPr/>
    </dgm:pt>
    <dgm:pt modelId="{7CAE1638-90AC-465F-A2E5-23F3B9A12B1C}" type="pres">
      <dgm:prSet presAssocID="{70560082-C6DA-48AB-B246-F1A06DF558C2}" presName="compNode" presStyleCnt="0"/>
      <dgm:spPr/>
    </dgm:pt>
    <dgm:pt modelId="{3D3883F1-6F2C-442E-9AE9-D5115664CC1B}" type="pres">
      <dgm:prSet presAssocID="{70560082-C6DA-48AB-B246-F1A06DF558C2}" presName="dummyConnPt" presStyleCnt="0"/>
      <dgm:spPr/>
    </dgm:pt>
    <dgm:pt modelId="{0E3BE09F-7ABF-4198-A9A8-2819D21FD7C6}" type="pres">
      <dgm:prSet presAssocID="{70560082-C6DA-48AB-B246-F1A06DF558C2}" presName="node" presStyleLbl="node1" presStyleIdx="10" presStyleCnt="12">
        <dgm:presLayoutVars>
          <dgm:bulletEnabled val="1"/>
        </dgm:presLayoutVars>
      </dgm:prSet>
      <dgm:spPr/>
    </dgm:pt>
    <dgm:pt modelId="{90F4AFB8-8DD9-4F57-8349-8AB81BAF6D40}" type="pres">
      <dgm:prSet presAssocID="{CB482492-1121-4E1B-A77C-57FD6B4F7458}" presName="sibTrans" presStyleLbl="bgSibTrans2D1" presStyleIdx="10" presStyleCnt="11"/>
      <dgm:spPr/>
    </dgm:pt>
    <dgm:pt modelId="{4BA8CB6E-1213-4B46-8C4A-B0E3A59D1686}" type="pres">
      <dgm:prSet presAssocID="{0D58782A-042C-409F-8020-D6607DE461C2}" presName="compNode" presStyleCnt="0"/>
      <dgm:spPr/>
    </dgm:pt>
    <dgm:pt modelId="{56E6C05C-83CA-44F2-B366-C50DD263327F}" type="pres">
      <dgm:prSet presAssocID="{0D58782A-042C-409F-8020-D6607DE461C2}" presName="dummyConnPt" presStyleCnt="0"/>
      <dgm:spPr/>
    </dgm:pt>
    <dgm:pt modelId="{A007BC41-5AD1-44D4-A0A2-C8B3F5EA2E06}" type="pres">
      <dgm:prSet presAssocID="{0D58782A-042C-409F-8020-D6607DE461C2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8F85A04-E9F7-4BB9-A545-F83153E440E5}" srcId="{2BF352D4-889D-49F7-9D0F-EC8D0B83FCBD}" destId="{7972E46D-2B4E-4448-9E4E-15103DF3F7FC}" srcOrd="4" destOrd="0" parTransId="{71EBE529-63AE-47B7-9192-3DC4759FF4F1}" sibTransId="{A1E6B470-135C-47AC-8AF3-1E12CCD1C9BD}"/>
    <dgm:cxn modelId="{7982AC04-3A7B-4358-8D53-5467FDE2E7BA}" type="presOf" srcId="{D075C181-2993-49C3-805D-63205C1E786D}" destId="{F02A8404-747B-4BE2-987D-D7B007E2A237}" srcOrd="0" destOrd="0" presId="urn:microsoft.com/office/officeart/2005/8/layout/bProcess4"/>
    <dgm:cxn modelId="{E7E28608-4A05-4C35-A231-5827CA53CF2B}" type="presOf" srcId="{67FF6C49-B7F3-4D46-AB6D-75BBE1C37AA5}" destId="{B9DAABD8-414B-474B-AA3C-C0DAC974EE09}" srcOrd="0" destOrd="0" presId="urn:microsoft.com/office/officeart/2005/8/layout/bProcess4"/>
    <dgm:cxn modelId="{E80A9B0A-DC36-4F4A-99A4-F284B899897F}" type="presOf" srcId="{6B67A69A-8F6B-4FAD-A68C-A751E51841F7}" destId="{1E9013D8-3A44-4961-A642-059B6EFF6B86}" srcOrd="0" destOrd="0" presId="urn:microsoft.com/office/officeart/2005/8/layout/bProcess4"/>
    <dgm:cxn modelId="{7994C70B-C168-41F2-9C4F-F18F0FEC0588}" type="presOf" srcId="{FF00ADCC-A64F-4974-8F48-EDB890CD4A90}" destId="{4B79DA6E-03BE-4742-8FB3-253B4C5FC798}" srcOrd="0" destOrd="1" presId="urn:microsoft.com/office/officeart/2005/8/layout/bProcess4"/>
    <dgm:cxn modelId="{6EB2F40F-4E17-414C-AE77-FA095895735B}" srcId="{2BF352D4-889D-49F7-9D0F-EC8D0B83FCBD}" destId="{70560082-C6DA-48AB-B246-F1A06DF558C2}" srcOrd="10" destOrd="0" parTransId="{1215CE5A-6896-4507-AE06-0602A03C5B50}" sibTransId="{CB482492-1121-4E1B-A77C-57FD6B4F7458}"/>
    <dgm:cxn modelId="{CED55119-2E34-4A6B-BD79-69EE852C9614}" srcId="{2BF352D4-889D-49F7-9D0F-EC8D0B83FCBD}" destId="{0D58782A-042C-409F-8020-D6607DE461C2}" srcOrd="11" destOrd="0" parTransId="{30133BA3-B01D-42CF-8D47-0D2005DD3024}" sibTransId="{8AA5D340-231A-435A-A951-5176A09FDAF3}"/>
    <dgm:cxn modelId="{F8FBD21C-32B1-478B-B9BB-6DBFA1854E76}" type="presOf" srcId="{0D5992D9-0662-4A8A-8B18-0CFD1361E7EB}" destId="{A6DB6110-A853-4A04-9C6B-BC5F9EAD9741}" srcOrd="0" destOrd="0" presId="urn:microsoft.com/office/officeart/2005/8/layout/bProcess4"/>
    <dgm:cxn modelId="{B841E81C-93CC-471B-B93E-8BC409789142}" srcId="{2BF352D4-889D-49F7-9D0F-EC8D0B83FCBD}" destId="{4B5A80D7-03C3-4D23-B330-B19007536FD5}" srcOrd="0" destOrd="0" parTransId="{EA35D1D5-AAD0-452A-9784-AECC64884015}" sibTransId="{3B3A75A9-2B08-4EE5-8BD6-1B09F6A8183E}"/>
    <dgm:cxn modelId="{4C3F3423-8BB9-4A26-A062-DAD78B7D3B18}" type="presOf" srcId="{914CF180-7949-4DE1-8641-1CFB31221999}" destId="{4B79DA6E-03BE-4742-8FB3-253B4C5FC798}" srcOrd="0" destOrd="0" presId="urn:microsoft.com/office/officeart/2005/8/layout/bProcess4"/>
    <dgm:cxn modelId="{49391934-8414-487A-A72C-03D91C25EB1F}" srcId="{2BF352D4-889D-49F7-9D0F-EC8D0B83FCBD}" destId="{14548B4E-1091-45A5-A85A-764D97CDCC76}" srcOrd="3" destOrd="0" parTransId="{828B5280-E654-460C-A109-0EDC9458F344}" sibTransId="{D075C181-2993-49C3-805D-63205C1E786D}"/>
    <dgm:cxn modelId="{2BD9D33E-4C78-45E0-AFDE-39DE0B471C1B}" type="presOf" srcId="{6261EA9D-8965-475E-9CCD-33A7BCECF9D7}" destId="{2681E0F3-BC20-4829-80DB-DE653C68D609}" srcOrd="0" destOrd="0" presId="urn:microsoft.com/office/officeart/2005/8/layout/bProcess4"/>
    <dgm:cxn modelId="{28AFEF5B-2227-42F6-A24C-CECA516425EF}" srcId="{2BF352D4-889D-49F7-9D0F-EC8D0B83FCBD}" destId="{67FF6C49-B7F3-4D46-AB6D-75BBE1C37AA5}" srcOrd="1" destOrd="0" parTransId="{E7B51CED-D27E-4B80-99E8-A2601EDDFFC0}" sibTransId="{E4B69166-E60F-4155-A067-28F405B77025}"/>
    <dgm:cxn modelId="{87A17761-D6B6-4F8E-8E5E-DA9B5141AFDB}" type="presOf" srcId="{1AC83E21-A5A9-48C5-9A30-DF8360716E43}" destId="{6A4D8CDB-F46F-47B0-8BF7-899762C7BB9B}" srcOrd="0" destOrd="0" presId="urn:microsoft.com/office/officeart/2005/8/layout/bProcess4"/>
    <dgm:cxn modelId="{431EEA67-65CC-4730-B91B-D8200871BDB8}" srcId="{2BF352D4-889D-49F7-9D0F-EC8D0B83FCBD}" destId="{6B67A69A-8F6B-4FAD-A68C-A751E51841F7}" srcOrd="8" destOrd="0" parTransId="{3FDBCFF4-0979-4F85-A067-7C631C267F43}" sibTransId="{1C8C5251-1698-4DDA-AEF5-FA45C7695A57}"/>
    <dgm:cxn modelId="{28E9236A-9A04-4A49-97D3-A9BA7EC31E15}" type="presOf" srcId="{3B3A75A9-2B08-4EE5-8BD6-1B09F6A8183E}" destId="{4F2BA2D7-A25F-4FF9-9F8E-A1CB91EA631C}" srcOrd="0" destOrd="0" presId="urn:microsoft.com/office/officeart/2005/8/layout/bProcess4"/>
    <dgm:cxn modelId="{2EA4C56F-9FAF-43DD-92F7-3A4E44566F7A}" type="presOf" srcId="{2BF352D4-889D-49F7-9D0F-EC8D0B83FCBD}" destId="{0D8914F0-0278-4EB9-9DDF-4D82141C987D}" srcOrd="0" destOrd="0" presId="urn:microsoft.com/office/officeart/2005/8/layout/bProcess4"/>
    <dgm:cxn modelId="{466F2F71-DBDD-4EF1-B605-5B8F4AF423A3}" srcId="{2BF352D4-889D-49F7-9D0F-EC8D0B83FCBD}" destId="{914CF180-7949-4DE1-8641-1CFB31221999}" srcOrd="7" destOrd="0" parTransId="{5DDC45E0-50DA-40C0-AE75-02B23864A7D3}" sibTransId="{1AC83E21-A5A9-48C5-9A30-DF8360716E43}"/>
    <dgm:cxn modelId="{51327572-EFE9-438F-B61A-42EE4C713C09}" srcId="{914CF180-7949-4DE1-8641-1CFB31221999}" destId="{FF00ADCC-A64F-4974-8F48-EDB890CD4A90}" srcOrd="0" destOrd="0" parTransId="{36C8C989-39AB-4260-9F2E-3DB7EFC20FF5}" sibTransId="{9C573FED-345D-418E-B1F8-F8CECA1EF28F}"/>
    <dgm:cxn modelId="{B0CB9953-F84B-4660-8F86-5144365E3CA0}" srcId="{2BF352D4-889D-49F7-9D0F-EC8D0B83FCBD}" destId="{84F5617C-388B-4266-A214-AB18CB85A692}" srcOrd="6" destOrd="0" parTransId="{2CAA3C60-FDA9-4EEE-885F-FDAB58D80DB5}" sibTransId="{94E3D428-5C01-4769-A7BB-C808618BE145}"/>
    <dgm:cxn modelId="{FB8B6275-5CDA-4C95-B290-6ED052A8DAF0}" type="presOf" srcId="{0D58782A-042C-409F-8020-D6607DE461C2}" destId="{A007BC41-5AD1-44D4-A0A2-C8B3F5EA2E06}" srcOrd="0" destOrd="0" presId="urn:microsoft.com/office/officeart/2005/8/layout/bProcess4"/>
    <dgm:cxn modelId="{DE428F94-6C0E-496B-BDA1-D54AA98BC2B1}" type="presOf" srcId="{9AFCD3CF-DBD8-4AE6-8087-612C02F63AC3}" destId="{EB0BC533-073F-444D-A60C-9DA75C516798}" srcOrd="0" destOrd="0" presId="urn:microsoft.com/office/officeart/2005/8/layout/bProcess4"/>
    <dgm:cxn modelId="{76ADC194-9E3E-4F22-9A40-C9894946F16A}" type="presOf" srcId="{CB482492-1121-4E1B-A77C-57FD6B4F7458}" destId="{90F4AFB8-8DD9-4F57-8349-8AB81BAF6D40}" srcOrd="0" destOrd="0" presId="urn:microsoft.com/office/officeart/2005/8/layout/bProcess4"/>
    <dgm:cxn modelId="{781AB19A-3AB4-47D1-96C3-037DD328619A}" type="presOf" srcId="{E4B69166-E60F-4155-A067-28F405B77025}" destId="{244AD618-D4BC-4064-A7FE-8534445C4E7E}" srcOrd="0" destOrd="0" presId="urn:microsoft.com/office/officeart/2005/8/layout/bProcess4"/>
    <dgm:cxn modelId="{E367169D-5F35-41D4-AB38-B38DEB4E035C}" type="presOf" srcId="{84F5617C-388B-4266-A214-AB18CB85A692}" destId="{ABA80BE1-F356-48B8-A1C6-77E4651C5BE7}" srcOrd="0" destOrd="0" presId="urn:microsoft.com/office/officeart/2005/8/layout/bProcess4"/>
    <dgm:cxn modelId="{F92AABA3-2DF6-45E0-ADEB-ADEAC91EF0B7}" type="presOf" srcId="{827A3DBE-C8B3-4DCE-B192-3A29F6D717FC}" destId="{20737307-93B3-45EE-AB30-76371E80BAF3}" srcOrd="0" destOrd="0" presId="urn:microsoft.com/office/officeart/2005/8/layout/bProcess4"/>
    <dgm:cxn modelId="{BCD842A7-2427-4C65-81EC-086CB96688D7}" type="presOf" srcId="{94E3D428-5C01-4769-A7BB-C808618BE145}" destId="{224B17BA-01AA-4CAD-A5B0-B181E23A094C}" srcOrd="0" destOrd="0" presId="urn:microsoft.com/office/officeart/2005/8/layout/bProcess4"/>
    <dgm:cxn modelId="{919BEAA9-81B8-49DB-AB91-5AFB94863EAD}" type="presOf" srcId="{41A1B053-E122-4846-A6B2-95A8878AF083}" destId="{4B79DA6E-03BE-4742-8FB3-253B4C5FC798}" srcOrd="0" destOrd="2" presId="urn:microsoft.com/office/officeart/2005/8/layout/bProcess4"/>
    <dgm:cxn modelId="{6C6E96B3-4A5C-4BFD-A28A-8E0D8A79A2BE}" type="presOf" srcId="{14548B4E-1091-45A5-A85A-764D97CDCC76}" destId="{46E1687F-98CB-4DA2-8654-0BA03D8AD43F}" srcOrd="0" destOrd="0" presId="urn:microsoft.com/office/officeart/2005/8/layout/bProcess4"/>
    <dgm:cxn modelId="{CD9AE9B7-0DE4-436F-AC75-14D648A77AE4}" type="presOf" srcId="{D8F6FD80-6CDC-44EE-B2E8-05B80735595F}" destId="{6C969EC1-0D3F-409E-B6B7-DFA60C48A972}" srcOrd="0" destOrd="0" presId="urn:microsoft.com/office/officeart/2005/8/layout/bProcess4"/>
    <dgm:cxn modelId="{BD8286D4-239A-440F-A5B1-D15EAF409B2A}" type="presOf" srcId="{A1E6B470-135C-47AC-8AF3-1E12CCD1C9BD}" destId="{833DF142-CA7B-40AD-81B2-00C71483BFBA}" srcOrd="0" destOrd="0" presId="urn:microsoft.com/office/officeart/2005/8/layout/bProcess4"/>
    <dgm:cxn modelId="{2EF0BCD4-9985-4643-96C0-0C9A96648E76}" type="presOf" srcId="{1C8C5251-1698-4DDA-AEF5-FA45C7695A57}" destId="{F645713C-58BA-408A-9BF4-1603F27591A0}" srcOrd="0" destOrd="0" presId="urn:microsoft.com/office/officeart/2005/8/layout/bProcess4"/>
    <dgm:cxn modelId="{8D8CE4D9-CF5E-4A16-825E-2174C9FC2B61}" srcId="{2BF352D4-889D-49F7-9D0F-EC8D0B83FCBD}" destId="{0D5992D9-0662-4A8A-8B18-0CFD1361E7EB}" srcOrd="2" destOrd="0" parTransId="{8ECD8CD9-A04A-4F1B-8AA3-F8386F71CBBC}" sibTransId="{6261EA9D-8965-475E-9CCD-33A7BCECF9D7}"/>
    <dgm:cxn modelId="{6B02A3E3-CA98-41B4-8B95-6ACA4107866B}" srcId="{2BF352D4-889D-49F7-9D0F-EC8D0B83FCBD}" destId="{D8F6FD80-6CDC-44EE-B2E8-05B80735595F}" srcOrd="9" destOrd="0" parTransId="{6C648F41-CC87-4848-BB0C-42EFF5518D41}" sibTransId="{A05D27AA-5962-42FB-B759-AA6D56695D77}"/>
    <dgm:cxn modelId="{7540B1E8-E777-4EF8-BDC0-5CEE53CD47BA}" srcId="{914CF180-7949-4DE1-8641-1CFB31221999}" destId="{41A1B053-E122-4846-A6B2-95A8878AF083}" srcOrd="1" destOrd="0" parTransId="{767D7723-3A7C-474D-9D25-E07C1DDEAD20}" sibTransId="{2831AE33-BB22-4C16-9B84-8E45C05BB029}"/>
    <dgm:cxn modelId="{0C3B89E9-F309-4EC5-9A97-F14E3AFA7C19}" type="presOf" srcId="{70560082-C6DA-48AB-B246-F1A06DF558C2}" destId="{0E3BE09F-7ABF-4198-A9A8-2819D21FD7C6}" srcOrd="0" destOrd="0" presId="urn:microsoft.com/office/officeart/2005/8/layout/bProcess4"/>
    <dgm:cxn modelId="{F48157EB-3DE0-400F-99EF-C05E5EFBA7E1}" type="presOf" srcId="{7972E46D-2B4E-4448-9E4E-15103DF3F7FC}" destId="{6471BE7F-3FC7-48F0-B620-D240098916CC}" srcOrd="0" destOrd="0" presId="urn:microsoft.com/office/officeart/2005/8/layout/bProcess4"/>
    <dgm:cxn modelId="{FCF7D2EC-59F7-4C96-A11F-6A66963956AF}" type="presOf" srcId="{4B5A80D7-03C3-4D23-B330-B19007536FD5}" destId="{64040848-55C5-46B6-8A3E-D071F8AB41E3}" srcOrd="0" destOrd="0" presId="urn:microsoft.com/office/officeart/2005/8/layout/bProcess4"/>
    <dgm:cxn modelId="{8EFBE5F0-9B4D-4293-9AAB-FE37102DF44B}" srcId="{2BF352D4-889D-49F7-9D0F-EC8D0B83FCBD}" destId="{9AFCD3CF-DBD8-4AE6-8087-612C02F63AC3}" srcOrd="5" destOrd="0" parTransId="{91334890-2F35-432F-9D43-53592D5260FE}" sibTransId="{827A3DBE-C8B3-4DCE-B192-3A29F6D717FC}"/>
    <dgm:cxn modelId="{50AB6FF8-80CD-4877-9FCF-B6EFF1A71CFC}" type="presOf" srcId="{A05D27AA-5962-42FB-B759-AA6D56695D77}" destId="{7B1A12AC-19FB-4104-B945-A66FC0EBFC42}" srcOrd="0" destOrd="0" presId="urn:microsoft.com/office/officeart/2005/8/layout/bProcess4"/>
    <dgm:cxn modelId="{CF01D142-A2D3-4602-87C5-5B20FFFC955E}" type="presParOf" srcId="{0D8914F0-0278-4EB9-9DDF-4D82141C987D}" destId="{5FA094D6-27FA-4CB0-9685-BAEEC66E5EBE}" srcOrd="0" destOrd="0" presId="urn:microsoft.com/office/officeart/2005/8/layout/bProcess4"/>
    <dgm:cxn modelId="{AC8BEC56-103D-4AC3-A037-CA731D2CC5B2}" type="presParOf" srcId="{5FA094D6-27FA-4CB0-9685-BAEEC66E5EBE}" destId="{2B847080-4281-4245-B73D-25D45ED20819}" srcOrd="0" destOrd="0" presId="urn:microsoft.com/office/officeart/2005/8/layout/bProcess4"/>
    <dgm:cxn modelId="{54BE2911-280C-4718-A139-A002F8CCF04B}" type="presParOf" srcId="{5FA094D6-27FA-4CB0-9685-BAEEC66E5EBE}" destId="{64040848-55C5-46B6-8A3E-D071F8AB41E3}" srcOrd="1" destOrd="0" presId="urn:microsoft.com/office/officeart/2005/8/layout/bProcess4"/>
    <dgm:cxn modelId="{E4F43A9C-9772-4D72-A93E-C7A2A3CEB5BF}" type="presParOf" srcId="{0D8914F0-0278-4EB9-9DDF-4D82141C987D}" destId="{4F2BA2D7-A25F-4FF9-9F8E-A1CB91EA631C}" srcOrd="1" destOrd="0" presId="urn:microsoft.com/office/officeart/2005/8/layout/bProcess4"/>
    <dgm:cxn modelId="{BAC02BD7-50BD-42E4-BF92-711CFF1890AB}" type="presParOf" srcId="{0D8914F0-0278-4EB9-9DDF-4D82141C987D}" destId="{88B8B273-7B0F-4C1C-A618-A9E0DB8739DB}" srcOrd="2" destOrd="0" presId="urn:microsoft.com/office/officeart/2005/8/layout/bProcess4"/>
    <dgm:cxn modelId="{06D41E24-9627-472B-80C1-91D121017C17}" type="presParOf" srcId="{88B8B273-7B0F-4C1C-A618-A9E0DB8739DB}" destId="{08CAED49-DAF3-4310-838F-2F3E0F473295}" srcOrd="0" destOrd="0" presId="urn:microsoft.com/office/officeart/2005/8/layout/bProcess4"/>
    <dgm:cxn modelId="{CA2265CC-21DF-43FA-B2CE-BA81080E2125}" type="presParOf" srcId="{88B8B273-7B0F-4C1C-A618-A9E0DB8739DB}" destId="{B9DAABD8-414B-474B-AA3C-C0DAC974EE09}" srcOrd="1" destOrd="0" presId="urn:microsoft.com/office/officeart/2005/8/layout/bProcess4"/>
    <dgm:cxn modelId="{37EC04DF-D3E3-47E2-8782-15B7AB162B27}" type="presParOf" srcId="{0D8914F0-0278-4EB9-9DDF-4D82141C987D}" destId="{244AD618-D4BC-4064-A7FE-8534445C4E7E}" srcOrd="3" destOrd="0" presId="urn:microsoft.com/office/officeart/2005/8/layout/bProcess4"/>
    <dgm:cxn modelId="{965FD177-75A8-46E9-BCF0-BB44308ED188}" type="presParOf" srcId="{0D8914F0-0278-4EB9-9DDF-4D82141C987D}" destId="{673B9788-FACD-497B-82E8-AC5582BB6994}" srcOrd="4" destOrd="0" presId="urn:microsoft.com/office/officeart/2005/8/layout/bProcess4"/>
    <dgm:cxn modelId="{B0E284A2-AAD7-4E4C-9668-8CC1CC032790}" type="presParOf" srcId="{673B9788-FACD-497B-82E8-AC5582BB6994}" destId="{0721E60B-12B1-4FA5-BBCF-FB6D7F234EFB}" srcOrd="0" destOrd="0" presId="urn:microsoft.com/office/officeart/2005/8/layout/bProcess4"/>
    <dgm:cxn modelId="{8DABE444-9387-4A58-9613-7AC34C94A477}" type="presParOf" srcId="{673B9788-FACD-497B-82E8-AC5582BB6994}" destId="{A6DB6110-A853-4A04-9C6B-BC5F9EAD9741}" srcOrd="1" destOrd="0" presId="urn:microsoft.com/office/officeart/2005/8/layout/bProcess4"/>
    <dgm:cxn modelId="{C95CFD7B-5F4A-435C-89B1-482E015882CD}" type="presParOf" srcId="{0D8914F0-0278-4EB9-9DDF-4D82141C987D}" destId="{2681E0F3-BC20-4829-80DB-DE653C68D609}" srcOrd="5" destOrd="0" presId="urn:microsoft.com/office/officeart/2005/8/layout/bProcess4"/>
    <dgm:cxn modelId="{71B5D926-9140-4ECE-952B-417DE8F1C2F4}" type="presParOf" srcId="{0D8914F0-0278-4EB9-9DDF-4D82141C987D}" destId="{B711D696-6EB2-426F-AB56-D6302913EA18}" srcOrd="6" destOrd="0" presId="urn:microsoft.com/office/officeart/2005/8/layout/bProcess4"/>
    <dgm:cxn modelId="{3A036366-AA98-4FF9-81A2-CFA411E01138}" type="presParOf" srcId="{B711D696-6EB2-426F-AB56-D6302913EA18}" destId="{03F4E8FF-5017-4428-8BA3-E55567FDC2C3}" srcOrd="0" destOrd="0" presId="urn:microsoft.com/office/officeart/2005/8/layout/bProcess4"/>
    <dgm:cxn modelId="{98739066-9681-4415-A0A7-5F12184DBEE5}" type="presParOf" srcId="{B711D696-6EB2-426F-AB56-D6302913EA18}" destId="{46E1687F-98CB-4DA2-8654-0BA03D8AD43F}" srcOrd="1" destOrd="0" presId="urn:microsoft.com/office/officeart/2005/8/layout/bProcess4"/>
    <dgm:cxn modelId="{FAEE1E89-AB81-402C-B0DC-A8DE8861BA43}" type="presParOf" srcId="{0D8914F0-0278-4EB9-9DDF-4D82141C987D}" destId="{F02A8404-747B-4BE2-987D-D7B007E2A237}" srcOrd="7" destOrd="0" presId="urn:microsoft.com/office/officeart/2005/8/layout/bProcess4"/>
    <dgm:cxn modelId="{706E3BA4-A867-4047-8F93-4FE691B2399D}" type="presParOf" srcId="{0D8914F0-0278-4EB9-9DDF-4D82141C987D}" destId="{57B67135-F715-45A6-B5B5-BFCF5D005820}" srcOrd="8" destOrd="0" presId="urn:microsoft.com/office/officeart/2005/8/layout/bProcess4"/>
    <dgm:cxn modelId="{5E6B8337-96E8-4C25-BEB0-B9DCF5EA60BD}" type="presParOf" srcId="{57B67135-F715-45A6-B5B5-BFCF5D005820}" destId="{A2BC8B43-92AF-45D5-8EE4-2AA933DD9562}" srcOrd="0" destOrd="0" presId="urn:microsoft.com/office/officeart/2005/8/layout/bProcess4"/>
    <dgm:cxn modelId="{F0137571-B3D5-4BF2-A780-346EE6474155}" type="presParOf" srcId="{57B67135-F715-45A6-B5B5-BFCF5D005820}" destId="{6471BE7F-3FC7-48F0-B620-D240098916CC}" srcOrd="1" destOrd="0" presId="urn:microsoft.com/office/officeart/2005/8/layout/bProcess4"/>
    <dgm:cxn modelId="{0A760575-52ED-43F4-9333-34CE1409768B}" type="presParOf" srcId="{0D8914F0-0278-4EB9-9DDF-4D82141C987D}" destId="{833DF142-CA7B-40AD-81B2-00C71483BFBA}" srcOrd="9" destOrd="0" presId="urn:microsoft.com/office/officeart/2005/8/layout/bProcess4"/>
    <dgm:cxn modelId="{20FA028E-B893-4627-AB40-28FF03785CA9}" type="presParOf" srcId="{0D8914F0-0278-4EB9-9DDF-4D82141C987D}" destId="{D84D1AE8-ABE7-446B-B7BE-E145EFB1977A}" srcOrd="10" destOrd="0" presId="urn:microsoft.com/office/officeart/2005/8/layout/bProcess4"/>
    <dgm:cxn modelId="{5300F65C-B660-4FD0-AEB6-AF1CB33A64CD}" type="presParOf" srcId="{D84D1AE8-ABE7-446B-B7BE-E145EFB1977A}" destId="{EDBFACA3-9AB8-4294-A263-A7A37B0662BD}" srcOrd="0" destOrd="0" presId="urn:microsoft.com/office/officeart/2005/8/layout/bProcess4"/>
    <dgm:cxn modelId="{D0AFA6A4-59ED-48C5-BDAB-5A014CC2BFC9}" type="presParOf" srcId="{D84D1AE8-ABE7-446B-B7BE-E145EFB1977A}" destId="{EB0BC533-073F-444D-A60C-9DA75C516798}" srcOrd="1" destOrd="0" presId="urn:microsoft.com/office/officeart/2005/8/layout/bProcess4"/>
    <dgm:cxn modelId="{433FE839-12B5-4AEF-AB8F-77EB34F0EB0A}" type="presParOf" srcId="{0D8914F0-0278-4EB9-9DDF-4D82141C987D}" destId="{20737307-93B3-45EE-AB30-76371E80BAF3}" srcOrd="11" destOrd="0" presId="urn:microsoft.com/office/officeart/2005/8/layout/bProcess4"/>
    <dgm:cxn modelId="{105F08D3-BBBD-4528-B295-1207DA606EB0}" type="presParOf" srcId="{0D8914F0-0278-4EB9-9DDF-4D82141C987D}" destId="{F8F3B7E0-9C4A-4423-8EA2-BA784164F54C}" srcOrd="12" destOrd="0" presId="urn:microsoft.com/office/officeart/2005/8/layout/bProcess4"/>
    <dgm:cxn modelId="{3CA5ECD6-3495-4284-9E28-97FE8AD97086}" type="presParOf" srcId="{F8F3B7E0-9C4A-4423-8EA2-BA784164F54C}" destId="{0FD680D7-575A-4C9F-AE39-FA4B0C44EC4A}" srcOrd="0" destOrd="0" presId="urn:microsoft.com/office/officeart/2005/8/layout/bProcess4"/>
    <dgm:cxn modelId="{3614C9AD-0F90-4C43-8305-B7DF6C6BAF9B}" type="presParOf" srcId="{F8F3B7E0-9C4A-4423-8EA2-BA784164F54C}" destId="{ABA80BE1-F356-48B8-A1C6-77E4651C5BE7}" srcOrd="1" destOrd="0" presId="urn:microsoft.com/office/officeart/2005/8/layout/bProcess4"/>
    <dgm:cxn modelId="{97DFD052-8D1A-4B19-A052-52B79633EAF2}" type="presParOf" srcId="{0D8914F0-0278-4EB9-9DDF-4D82141C987D}" destId="{224B17BA-01AA-4CAD-A5B0-B181E23A094C}" srcOrd="13" destOrd="0" presId="urn:microsoft.com/office/officeart/2005/8/layout/bProcess4"/>
    <dgm:cxn modelId="{B0102F6B-3E13-469A-A323-D5CE380A21CC}" type="presParOf" srcId="{0D8914F0-0278-4EB9-9DDF-4D82141C987D}" destId="{9D6D8A91-8D06-4665-9B78-35B6E4AC1281}" srcOrd="14" destOrd="0" presId="urn:microsoft.com/office/officeart/2005/8/layout/bProcess4"/>
    <dgm:cxn modelId="{AF598ACD-8047-460F-B5CB-2D0DE68527E9}" type="presParOf" srcId="{9D6D8A91-8D06-4665-9B78-35B6E4AC1281}" destId="{4228DDE0-0801-44E4-ACA3-89A027946B54}" srcOrd="0" destOrd="0" presId="urn:microsoft.com/office/officeart/2005/8/layout/bProcess4"/>
    <dgm:cxn modelId="{075109F2-C9ED-4092-AD21-A53E0AEF7702}" type="presParOf" srcId="{9D6D8A91-8D06-4665-9B78-35B6E4AC1281}" destId="{4B79DA6E-03BE-4742-8FB3-253B4C5FC798}" srcOrd="1" destOrd="0" presId="urn:microsoft.com/office/officeart/2005/8/layout/bProcess4"/>
    <dgm:cxn modelId="{15EED4D9-9289-46BA-AA34-79709AE4DA50}" type="presParOf" srcId="{0D8914F0-0278-4EB9-9DDF-4D82141C987D}" destId="{6A4D8CDB-F46F-47B0-8BF7-899762C7BB9B}" srcOrd="15" destOrd="0" presId="urn:microsoft.com/office/officeart/2005/8/layout/bProcess4"/>
    <dgm:cxn modelId="{81DB406D-1996-4284-8BC5-B8AC87015831}" type="presParOf" srcId="{0D8914F0-0278-4EB9-9DDF-4D82141C987D}" destId="{DE71E82A-0A54-458D-9D59-2DA175743FED}" srcOrd="16" destOrd="0" presId="urn:microsoft.com/office/officeart/2005/8/layout/bProcess4"/>
    <dgm:cxn modelId="{B407542B-739F-4AE6-AE5B-CAC76347C7C0}" type="presParOf" srcId="{DE71E82A-0A54-458D-9D59-2DA175743FED}" destId="{3C5B6793-96B8-4E0B-AED0-09F491111A87}" srcOrd="0" destOrd="0" presId="urn:microsoft.com/office/officeart/2005/8/layout/bProcess4"/>
    <dgm:cxn modelId="{96DD0F94-32DC-4B59-90EC-2EE379D863E3}" type="presParOf" srcId="{DE71E82A-0A54-458D-9D59-2DA175743FED}" destId="{1E9013D8-3A44-4961-A642-059B6EFF6B86}" srcOrd="1" destOrd="0" presId="urn:microsoft.com/office/officeart/2005/8/layout/bProcess4"/>
    <dgm:cxn modelId="{878ACFAA-AF74-43CB-B4E5-791491069A10}" type="presParOf" srcId="{0D8914F0-0278-4EB9-9DDF-4D82141C987D}" destId="{F645713C-58BA-408A-9BF4-1603F27591A0}" srcOrd="17" destOrd="0" presId="urn:microsoft.com/office/officeart/2005/8/layout/bProcess4"/>
    <dgm:cxn modelId="{4E8F491F-3F5D-42B6-A631-5835D73A86E0}" type="presParOf" srcId="{0D8914F0-0278-4EB9-9DDF-4D82141C987D}" destId="{D9F96099-4A09-4796-B3E9-5E7917D73F95}" srcOrd="18" destOrd="0" presId="urn:microsoft.com/office/officeart/2005/8/layout/bProcess4"/>
    <dgm:cxn modelId="{886DA0A8-26E5-4955-9B62-D13BD76566F2}" type="presParOf" srcId="{D9F96099-4A09-4796-B3E9-5E7917D73F95}" destId="{25BEC978-DFED-4B2C-8161-C077A4A2DD7F}" srcOrd="0" destOrd="0" presId="urn:microsoft.com/office/officeart/2005/8/layout/bProcess4"/>
    <dgm:cxn modelId="{6C37F7C4-C3EE-496E-9CFC-CE0B4F70FDFC}" type="presParOf" srcId="{D9F96099-4A09-4796-B3E9-5E7917D73F95}" destId="{6C969EC1-0D3F-409E-B6B7-DFA60C48A972}" srcOrd="1" destOrd="0" presId="urn:microsoft.com/office/officeart/2005/8/layout/bProcess4"/>
    <dgm:cxn modelId="{14956536-752C-4018-A58B-D8B4185F7CF6}" type="presParOf" srcId="{0D8914F0-0278-4EB9-9DDF-4D82141C987D}" destId="{7B1A12AC-19FB-4104-B945-A66FC0EBFC42}" srcOrd="19" destOrd="0" presId="urn:microsoft.com/office/officeart/2005/8/layout/bProcess4"/>
    <dgm:cxn modelId="{6CA4BDED-EB63-482F-A5B3-65C29E760450}" type="presParOf" srcId="{0D8914F0-0278-4EB9-9DDF-4D82141C987D}" destId="{7CAE1638-90AC-465F-A2E5-23F3B9A12B1C}" srcOrd="20" destOrd="0" presId="urn:microsoft.com/office/officeart/2005/8/layout/bProcess4"/>
    <dgm:cxn modelId="{2EDD521D-F5C2-4A66-92A8-C3F3599E8B43}" type="presParOf" srcId="{7CAE1638-90AC-465F-A2E5-23F3B9A12B1C}" destId="{3D3883F1-6F2C-442E-9AE9-D5115664CC1B}" srcOrd="0" destOrd="0" presId="urn:microsoft.com/office/officeart/2005/8/layout/bProcess4"/>
    <dgm:cxn modelId="{20E3CD12-1BFE-4414-9F33-E33935BE0E42}" type="presParOf" srcId="{7CAE1638-90AC-465F-A2E5-23F3B9A12B1C}" destId="{0E3BE09F-7ABF-4198-A9A8-2819D21FD7C6}" srcOrd="1" destOrd="0" presId="urn:microsoft.com/office/officeart/2005/8/layout/bProcess4"/>
    <dgm:cxn modelId="{BA7EE96D-B707-4228-8C02-EB51976F659B}" type="presParOf" srcId="{0D8914F0-0278-4EB9-9DDF-4D82141C987D}" destId="{90F4AFB8-8DD9-4F57-8349-8AB81BAF6D40}" srcOrd="21" destOrd="0" presId="urn:microsoft.com/office/officeart/2005/8/layout/bProcess4"/>
    <dgm:cxn modelId="{CE8D2276-B8E6-4C26-A97C-00A2BC8E4FED}" type="presParOf" srcId="{0D8914F0-0278-4EB9-9DDF-4D82141C987D}" destId="{4BA8CB6E-1213-4B46-8C4A-B0E3A59D1686}" srcOrd="22" destOrd="0" presId="urn:microsoft.com/office/officeart/2005/8/layout/bProcess4"/>
    <dgm:cxn modelId="{B8F3C320-5EFC-4CBE-9F3C-4E94015DB4FD}" type="presParOf" srcId="{4BA8CB6E-1213-4B46-8C4A-B0E3A59D1686}" destId="{56E6C05C-83CA-44F2-B366-C50DD263327F}" srcOrd="0" destOrd="0" presId="urn:microsoft.com/office/officeart/2005/8/layout/bProcess4"/>
    <dgm:cxn modelId="{F9D0BA00-AF8E-4C07-BF90-03979B68537A}" type="presParOf" srcId="{4BA8CB6E-1213-4B46-8C4A-B0E3A59D1686}" destId="{A007BC41-5AD1-44D4-A0A2-C8B3F5EA2E06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54513F-35D2-4F88-91D8-985DA4A0845E}" type="doc">
      <dgm:prSet loTypeId="urn:microsoft.com/office/officeart/2009/3/layout/Descending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7E5C3D-8F10-453D-A008-F61F86FC860B}">
      <dgm:prSet phldrT="[Text]" custT="1"/>
      <dgm:spPr/>
      <dgm:t>
        <a:bodyPr/>
        <a:lstStyle/>
        <a:p>
          <a:r>
            <a:rPr lang="en-US" sz="1400" b="1" dirty="0">
              <a:latin typeface="Lucida Sans Unicode" panose="020B0602030504020204" pitchFamily="34" charset="0"/>
              <a:cs typeface="Lucida Sans Unicode" panose="020B0602030504020204" pitchFamily="34" charset="0"/>
            </a:rPr>
            <a:t>FRAGMENT BASED DRUG DESIGN</a:t>
          </a:r>
          <a:endParaRPr lang="en-US" sz="1400" dirty="0">
            <a:latin typeface="Lucida Sans Unicode" panose="020B0602030504020204" pitchFamily="34" charset="0"/>
            <a:cs typeface="Lucida Sans Unicode" panose="020B0602030504020204" pitchFamily="34" charset="0"/>
          </a:endParaRPr>
        </a:p>
      </dgm:t>
    </dgm:pt>
    <dgm:pt modelId="{E1BA7751-C5BF-4420-B11C-3C9AF03AA6A8}" type="parTrans" cxnId="{C6D465C5-1D9B-4CC3-BA5A-6E2D65892269}">
      <dgm:prSet/>
      <dgm:spPr/>
      <dgm:t>
        <a:bodyPr/>
        <a:lstStyle/>
        <a:p>
          <a:endParaRPr lang="en-US"/>
        </a:p>
      </dgm:t>
    </dgm:pt>
    <dgm:pt modelId="{7384EBE0-3889-4008-A14F-51AA7DE135DB}" type="sibTrans" cxnId="{C6D465C5-1D9B-4CC3-BA5A-6E2D65892269}">
      <dgm:prSet/>
      <dgm:spPr/>
      <dgm:t>
        <a:bodyPr/>
        <a:lstStyle/>
        <a:p>
          <a:endParaRPr lang="en-US"/>
        </a:p>
      </dgm:t>
    </dgm:pt>
    <dgm:pt modelId="{C9FB5351-A8A5-42FE-8637-7058A7131F0F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1" dirty="0">
              <a:latin typeface="Lucida Sans Unicode" panose="020B0602030504020204" pitchFamily="34" charset="0"/>
              <a:cs typeface="Lucida Sans Unicode" panose="020B0602030504020204" pitchFamily="34" charset="0"/>
            </a:rPr>
            <a:t>Compound–Fragment Matching                          </a:t>
          </a:r>
        </a:p>
        <a:p>
          <a:pPr>
            <a:buFont typeface="Arial" panose="020B0604020202020204" pitchFamily="34" charset="0"/>
            <a:buChar char="•"/>
          </a:pPr>
          <a:r>
            <a:rPr lang="en-US" sz="1400" b="1" dirty="0">
              <a:latin typeface="Lucida Sans Unicode" panose="020B0602030504020204" pitchFamily="34" charset="0"/>
              <a:cs typeface="Lucida Sans Unicode" panose="020B0602030504020204" pitchFamily="34" charset="0"/>
            </a:rPr>
            <a:t>(2405 Fragments)</a:t>
          </a:r>
        </a:p>
      </dgm:t>
    </dgm:pt>
    <dgm:pt modelId="{0B3A8839-B0F4-4761-B85B-2816AB233B94}" type="parTrans" cxnId="{48A8E8EC-2107-4B0F-9E12-D04A76B17FD4}">
      <dgm:prSet/>
      <dgm:spPr/>
      <dgm:t>
        <a:bodyPr/>
        <a:lstStyle/>
        <a:p>
          <a:endParaRPr lang="en-US"/>
        </a:p>
      </dgm:t>
    </dgm:pt>
    <dgm:pt modelId="{EE80811F-CB31-4252-BAF4-58F9DADEBF12}" type="sibTrans" cxnId="{48A8E8EC-2107-4B0F-9E12-D04A76B17FD4}">
      <dgm:prSet/>
      <dgm:spPr/>
      <dgm:t>
        <a:bodyPr/>
        <a:lstStyle/>
        <a:p>
          <a:endParaRPr lang="en-US" sz="1400">
            <a:latin typeface="Lucida Sans Unicode" panose="020B0602030504020204" pitchFamily="34" charset="0"/>
            <a:cs typeface="Lucida Sans Unicode" panose="020B0602030504020204" pitchFamily="34" charset="0"/>
          </a:endParaRPr>
        </a:p>
      </dgm:t>
    </dgm:pt>
    <dgm:pt modelId="{DBB52140-DB15-4E4C-A819-E165A28806DC}">
      <dgm:prSet phldrT="[Text]" custT="1"/>
      <dgm:spPr/>
      <dgm:t>
        <a:bodyPr/>
        <a:lstStyle/>
        <a:p>
          <a:r>
            <a:rPr lang="en-US" sz="1400" b="1" dirty="0">
              <a:latin typeface="Lucida Sans Unicode" panose="020B0602030504020204" pitchFamily="34" charset="0"/>
              <a:cs typeface="Lucida Sans Unicode" panose="020B0602030504020204" pitchFamily="34" charset="0"/>
            </a:rPr>
            <a:t>Lipinski's Rule of 3</a:t>
          </a:r>
          <a:br>
            <a:rPr lang="en-US" sz="1400" b="1" dirty="0">
              <a:latin typeface="Lucida Sans Unicode" panose="020B0602030504020204" pitchFamily="34" charset="0"/>
              <a:cs typeface="Lucida Sans Unicode" panose="020B0602030504020204" pitchFamily="34" charset="0"/>
            </a:rPr>
          </a:br>
          <a:r>
            <a:rPr lang="en-US" sz="1400" b="1" dirty="0">
              <a:latin typeface="Lucida Sans Unicode" panose="020B0602030504020204" pitchFamily="34" charset="0"/>
              <a:cs typeface="Lucida Sans Unicode" panose="020B0602030504020204" pitchFamily="34" charset="0"/>
            </a:rPr>
            <a:t>(1676 Fragments)</a:t>
          </a:r>
        </a:p>
      </dgm:t>
    </dgm:pt>
    <dgm:pt modelId="{859F2478-77A3-4E3A-989C-111CB12EFA99}" type="parTrans" cxnId="{F64D6481-D481-4092-AFC9-CE0CE2C54CC0}">
      <dgm:prSet/>
      <dgm:spPr/>
      <dgm:t>
        <a:bodyPr/>
        <a:lstStyle/>
        <a:p>
          <a:endParaRPr lang="en-US"/>
        </a:p>
      </dgm:t>
    </dgm:pt>
    <dgm:pt modelId="{7BF7814C-62C0-4196-ACF6-93521FE08FD0}" type="sibTrans" cxnId="{F64D6481-D481-4092-AFC9-CE0CE2C54CC0}">
      <dgm:prSet/>
      <dgm:spPr/>
      <dgm:t>
        <a:bodyPr/>
        <a:lstStyle/>
        <a:p>
          <a:endParaRPr lang="en-US" sz="1400">
            <a:latin typeface="Lucida Sans Unicode" panose="020B0602030504020204" pitchFamily="34" charset="0"/>
            <a:cs typeface="Lucida Sans Unicode" panose="020B0602030504020204" pitchFamily="34" charset="0"/>
          </a:endParaRPr>
        </a:p>
      </dgm:t>
    </dgm:pt>
    <dgm:pt modelId="{B3F4C3DF-691F-40C2-90AA-4EA0D4A34857}">
      <dgm:prSet phldrT="[Text]" custT="1"/>
      <dgm:spPr/>
      <dgm:t>
        <a:bodyPr/>
        <a:lstStyle/>
        <a:p>
          <a:r>
            <a:rPr lang="en-US" sz="1400" b="1" dirty="0">
              <a:latin typeface="Lucida Sans Unicode" panose="020B0602030504020204" pitchFamily="34" charset="0"/>
              <a:cs typeface="Lucida Sans Unicode" panose="020B0602030504020204" pitchFamily="34" charset="0"/>
            </a:rPr>
            <a:t>Matched fragment with highest affinity compound</a:t>
          </a:r>
        </a:p>
      </dgm:t>
    </dgm:pt>
    <dgm:pt modelId="{9F7B791C-FB45-44F8-9684-D937D6CFCAC2}" type="parTrans" cxnId="{4FDB8C19-3611-4232-8172-B884B7A8452C}">
      <dgm:prSet/>
      <dgm:spPr/>
      <dgm:t>
        <a:bodyPr/>
        <a:lstStyle/>
        <a:p>
          <a:endParaRPr lang="en-US"/>
        </a:p>
      </dgm:t>
    </dgm:pt>
    <dgm:pt modelId="{A999949C-CF25-41E1-9F87-230FA149385C}" type="sibTrans" cxnId="{4FDB8C19-3611-4232-8172-B884B7A8452C}">
      <dgm:prSet/>
      <dgm:spPr/>
      <dgm:t>
        <a:bodyPr/>
        <a:lstStyle/>
        <a:p>
          <a:endParaRPr lang="en-US" sz="1400">
            <a:latin typeface="Lucida Sans Unicode" panose="020B0602030504020204" pitchFamily="34" charset="0"/>
            <a:cs typeface="Lucida Sans Unicode" panose="020B0602030504020204" pitchFamily="34" charset="0"/>
          </a:endParaRPr>
        </a:p>
      </dgm:t>
    </dgm:pt>
    <dgm:pt modelId="{01E4ABDD-0A3D-425A-9AE3-EB4C95C21D99}">
      <dgm:prSet phldrT="[Text]" custT="1"/>
      <dgm:spPr/>
      <dgm:t>
        <a:bodyPr/>
        <a:lstStyle/>
        <a:p>
          <a:pPr>
            <a:buNone/>
          </a:pPr>
          <a:r>
            <a:rPr lang="en-US" sz="1400" b="1" i="0">
              <a:latin typeface="Lucida Sans Unicode" panose="020B0602030504020204" pitchFamily="34" charset="0"/>
              <a:cs typeface="Lucida Sans Unicode" panose="020B0602030504020204" pitchFamily="34" charset="0"/>
            </a:rPr>
            <a:t>(3,5-dimethyl-1-phenylpyrazol-4-yl)methano</a:t>
          </a:r>
          <a:endParaRPr lang="en-US" sz="1400" b="1">
            <a:latin typeface="Lucida Sans Unicode" panose="020B0602030504020204" pitchFamily="34" charset="0"/>
            <a:cs typeface="Lucida Sans Unicode" panose="020B0602030504020204" pitchFamily="34" charset="0"/>
          </a:endParaRPr>
        </a:p>
      </dgm:t>
    </dgm:pt>
    <dgm:pt modelId="{37D5F38E-88E2-4D73-A1FB-0B0182A9B670}" type="parTrans" cxnId="{BB739311-9F00-42BC-B0FF-BE8DE6D3B990}">
      <dgm:prSet/>
      <dgm:spPr/>
      <dgm:t>
        <a:bodyPr/>
        <a:lstStyle/>
        <a:p>
          <a:endParaRPr lang="en-US"/>
        </a:p>
      </dgm:t>
    </dgm:pt>
    <dgm:pt modelId="{592712EE-EB55-4FDF-897F-628F2888A1D5}" type="sibTrans" cxnId="{BB739311-9F00-42BC-B0FF-BE8DE6D3B990}">
      <dgm:prSet/>
      <dgm:spPr/>
      <dgm:t>
        <a:bodyPr/>
        <a:lstStyle/>
        <a:p>
          <a:endParaRPr lang="en-US"/>
        </a:p>
      </dgm:t>
    </dgm:pt>
    <dgm:pt modelId="{8730ADF1-1F61-489B-8458-1937F066E5F2}">
      <dgm:prSet phldrT="[Text]" custT="1"/>
      <dgm:spPr/>
      <dgm:t>
        <a:bodyPr/>
        <a:lstStyle/>
        <a:p>
          <a:r>
            <a:rPr lang="en-US" sz="1400" b="1">
              <a:latin typeface="Lucida Sans Unicode" panose="020B0602030504020204" pitchFamily="34" charset="0"/>
              <a:cs typeface="Lucida Sans Unicode" panose="020B0602030504020204" pitchFamily="34" charset="0"/>
            </a:rPr>
            <a:t>259 380 Fragments </a:t>
          </a:r>
          <a:endParaRPr lang="en-US" sz="1400">
            <a:latin typeface="Lucida Sans Unicode" panose="020B0602030504020204" pitchFamily="34" charset="0"/>
            <a:cs typeface="Lucida Sans Unicode" panose="020B0602030504020204" pitchFamily="34" charset="0"/>
          </a:endParaRPr>
        </a:p>
      </dgm:t>
    </dgm:pt>
    <dgm:pt modelId="{9B71CB2D-1BF6-4BAA-B2B1-0C3D3DA9443A}" type="parTrans" cxnId="{6FC7241D-23B0-41F7-B63F-AE149A34EBB8}">
      <dgm:prSet/>
      <dgm:spPr/>
      <dgm:t>
        <a:bodyPr/>
        <a:lstStyle/>
        <a:p>
          <a:endParaRPr lang="en-US"/>
        </a:p>
      </dgm:t>
    </dgm:pt>
    <dgm:pt modelId="{E0F684E0-F468-4B7D-A538-EE4E44E0DEC4}" type="sibTrans" cxnId="{6FC7241D-23B0-41F7-B63F-AE149A34EBB8}">
      <dgm:prSet/>
      <dgm:spPr/>
      <dgm:t>
        <a:bodyPr/>
        <a:lstStyle/>
        <a:p>
          <a:endParaRPr lang="en-US" sz="1400">
            <a:latin typeface="Lucida Sans Unicode" panose="020B0602030504020204" pitchFamily="34" charset="0"/>
            <a:cs typeface="Lucida Sans Unicode" panose="020B0602030504020204" pitchFamily="34" charset="0"/>
          </a:endParaRPr>
        </a:p>
      </dgm:t>
    </dgm:pt>
    <dgm:pt modelId="{FECF93C3-23B0-43C4-B58B-95749B4E3CC2}" type="pres">
      <dgm:prSet presAssocID="{2654513F-35D2-4F88-91D8-985DA4A0845E}" presName="Name0" presStyleCnt="0">
        <dgm:presLayoutVars>
          <dgm:chMax val="7"/>
          <dgm:chPref val="5"/>
        </dgm:presLayoutVars>
      </dgm:prSet>
      <dgm:spPr/>
    </dgm:pt>
    <dgm:pt modelId="{EC4FE1A8-7E6F-411C-8EA8-B2A0A1124F77}" type="pres">
      <dgm:prSet presAssocID="{2654513F-35D2-4F88-91D8-985DA4A0845E}" presName="arrowNode" presStyleLbl="node1" presStyleIdx="0" presStyleCnt="1"/>
      <dgm:spPr/>
    </dgm:pt>
    <dgm:pt modelId="{FB0BF6D8-C116-42FA-AA04-26BE9254E785}" type="pres">
      <dgm:prSet presAssocID="{9C7E5C3D-8F10-453D-A008-F61F86FC860B}" presName="txNode1" presStyleLbl="revTx" presStyleIdx="0" presStyleCnt="6">
        <dgm:presLayoutVars>
          <dgm:bulletEnabled val="1"/>
        </dgm:presLayoutVars>
      </dgm:prSet>
      <dgm:spPr/>
    </dgm:pt>
    <dgm:pt modelId="{C124E6F7-014D-43DA-8EA7-4AB74EF506CA}" type="pres">
      <dgm:prSet presAssocID="{8730ADF1-1F61-489B-8458-1937F066E5F2}" presName="txNode2" presStyleLbl="revTx" presStyleIdx="1" presStyleCnt="6">
        <dgm:presLayoutVars>
          <dgm:bulletEnabled val="1"/>
        </dgm:presLayoutVars>
      </dgm:prSet>
      <dgm:spPr/>
    </dgm:pt>
    <dgm:pt modelId="{C52BEC16-C6AD-4B45-8BDF-6C3DF29B22D9}" type="pres">
      <dgm:prSet presAssocID="{E0F684E0-F468-4B7D-A538-EE4E44E0DEC4}" presName="dotNode2" presStyleCnt="0"/>
      <dgm:spPr/>
    </dgm:pt>
    <dgm:pt modelId="{1CC6B233-5105-4826-AF39-52BBC10FFF21}" type="pres">
      <dgm:prSet presAssocID="{E0F684E0-F468-4B7D-A538-EE4E44E0DEC4}" presName="dotRepeatNode" presStyleLbl="fgShp" presStyleIdx="0" presStyleCnt="4"/>
      <dgm:spPr/>
    </dgm:pt>
    <dgm:pt modelId="{4C0E8C3E-FEFC-4CD0-9E21-2F342208D30B}" type="pres">
      <dgm:prSet presAssocID="{C9FB5351-A8A5-42FE-8637-7058A7131F0F}" presName="txNode3" presStyleLbl="revTx" presStyleIdx="2" presStyleCnt="6">
        <dgm:presLayoutVars>
          <dgm:bulletEnabled val="1"/>
        </dgm:presLayoutVars>
      </dgm:prSet>
      <dgm:spPr/>
    </dgm:pt>
    <dgm:pt modelId="{92D2F805-EB04-4E11-B061-F6ECD5AE8294}" type="pres">
      <dgm:prSet presAssocID="{EE80811F-CB31-4252-BAF4-58F9DADEBF12}" presName="dotNode3" presStyleCnt="0"/>
      <dgm:spPr/>
    </dgm:pt>
    <dgm:pt modelId="{14A49DE5-51D9-4279-8C78-14661A4DB5BA}" type="pres">
      <dgm:prSet presAssocID="{EE80811F-CB31-4252-BAF4-58F9DADEBF12}" presName="dotRepeatNode" presStyleLbl="fgShp" presStyleIdx="1" presStyleCnt="4"/>
      <dgm:spPr/>
    </dgm:pt>
    <dgm:pt modelId="{EEE71AB5-60D2-4DA9-92BF-F0A94539A29A}" type="pres">
      <dgm:prSet presAssocID="{DBB52140-DB15-4E4C-A819-E165A28806DC}" presName="txNode4" presStyleLbl="revTx" presStyleIdx="3" presStyleCnt="6">
        <dgm:presLayoutVars>
          <dgm:bulletEnabled val="1"/>
        </dgm:presLayoutVars>
      </dgm:prSet>
      <dgm:spPr/>
    </dgm:pt>
    <dgm:pt modelId="{7ECF6811-6B1C-4683-93D2-7B4D5FE5BE26}" type="pres">
      <dgm:prSet presAssocID="{7BF7814C-62C0-4196-ACF6-93521FE08FD0}" presName="dotNode4" presStyleCnt="0"/>
      <dgm:spPr/>
    </dgm:pt>
    <dgm:pt modelId="{41FD9825-D5B5-4746-8DA5-82FC866EFE58}" type="pres">
      <dgm:prSet presAssocID="{7BF7814C-62C0-4196-ACF6-93521FE08FD0}" presName="dotRepeatNode" presStyleLbl="fgShp" presStyleIdx="2" presStyleCnt="4"/>
      <dgm:spPr/>
    </dgm:pt>
    <dgm:pt modelId="{51EB3FCC-E600-4DE6-B9C4-9592F0A88FBA}" type="pres">
      <dgm:prSet presAssocID="{B3F4C3DF-691F-40C2-90AA-4EA0D4A34857}" presName="txNode5" presStyleLbl="revTx" presStyleIdx="4" presStyleCnt="6">
        <dgm:presLayoutVars>
          <dgm:bulletEnabled val="1"/>
        </dgm:presLayoutVars>
      </dgm:prSet>
      <dgm:spPr/>
    </dgm:pt>
    <dgm:pt modelId="{C70D79DF-CE8E-4031-95B1-4CF366B229FC}" type="pres">
      <dgm:prSet presAssocID="{A999949C-CF25-41E1-9F87-230FA149385C}" presName="dotNode5" presStyleCnt="0"/>
      <dgm:spPr/>
    </dgm:pt>
    <dgm:pt modelId="{3B72886C-C419-4926-9150-8CBF21E87304}" type="pres">
      <dgm:prSet presAssocID="{A999949C-CF25-41E1-9F87-230FA149385C}" presName="dotRepeatNode" presStyleLbl="fgShp" presStyleIdx="3" presStyleCnt="4"/>
      <dgm:spPr/>
    </dgm:pt>
    <dgm:pt modelId="{E5902B02-BE06-403A-A032-7DF17F547172}" type="pres">
      <dgm:prSet presAssocID="{01E4ABDD-0A3D-425A-9AE3-EB4C95C21D99}" presName="txNode6" presStyleLbl="revTx" presStyleIdx="5" presStyleCnt="6">
        <dgm:presLayoutVars>
          <dgm:bulletEnabled val="1"/>
        </dgm:presLayoutVars>
      </dgm:prSet>
      <dgm:spPr/>
    </dgm:pt>
  </dgm:ptLst>
  <dgm:cxnLst>
    <dgm:cxn modelId="{76015401-7CAB-493B-B870-721FD9DC4F0E}" type="presOf" srcId="{8730ADF1-1F61-489B-8458-1937F066E5F2}" destId="{C124E6F7-014D-43DA-8EA7-4AB74EF506CA}" srcOrd="0" destOrd="0" presId="urn:microsoft.com/office/officeart/2009/3/layout/DescendingProcess"/>
    <dgm:cxn modelId="{BB739311-9F00-42BC-B0FF-BE8DE6D3B990}" srcId="{2654513F-35D2-4F88-91D8-985DA4A0845E}" destId="{01E4ABDD-0A3D-425A-9AE3-EB4C95C21D99}" srcOrd="5" destOrd="0" parTransId="{37D5F38E-88E2-4D73-A1FB-0B0182A9B670}" sibTransId="{592712EE-EB55-4FDF-897F-628F2888A1D5}"/>
    <dgm:cxn modelId="{4FDB8C19-3611-4232-8172-B884B7A8452C}" srcId="{2654513F-35D2-4F88-91D8-985DA4A0845E}" destId="{B3F4C3DF-691F-40C2-90AA-4EA0D4A34857}" srcOrd="4" destOrd="0" parTransId="{9F7B791C-FB45-44F8-9684-D937D6CFCAC2}" sibTransId="{A999949C-CF25-41E1-9F87-230FA149385C}"/>
    <dgm:cxn modelId="{6FC7241D-23B0-41F7-B63F-AE149A34EBB8}" srcId="{2654513F-35D2-4F88-91D8-985DA4A0845E}" destId="{8730ADF1-1F61-489B-8458-1937F066E5F2}" srcOrd="1" destOrd="0" parTransId="{9B71CB2D-1BF6-4BAA-B2B1-0C3D3DA9443A}" sibTransId="{E0F684E0-F468-4B7D-A538-EE4E44E0DEC4}"/>
    <dgm:cxn modelId="{6439B946-921E-499C-8D2D-0C22EB76BCF5}" type="presOf" srcId="{E0F684E0-F468-4B7D-A538-EE4E44E0DEC4}" destId="{1CC6B233-5105-4826-AF39-52BBC10FFF21}" srcOrd="0" destOrd="0" presId="urn:microsoft.com/office/officeart/2009/3/layout/DescendingProcess"/>
    <dgm:cxn modelId="{7FECC770-92A7-4A8A-BC76-A2E8F10473BC}" type="presOf" srcId="{01E4ABDD-0A3D-425A-9AE3-EB4C95C21D99}" destId="{E5902B02-BE06-403A-A032-7DF17F547172}" srcOrd="0" destOrd="0" presId="urn:microsoft.com/office/officeart/2009/3/layout/DescendingProcess"/>
    <dgm:cxn modelId="{3990EA7D-D6C4-4C79-8081-5AA217A51874}" type="presOf" srcId="{C9FB5351-A8A5-42FE-8637-7058A7131F0F}" destId="{4C0E8C3E-FEFC-4CD0-9E21-2F342208D30B}" srcOrd="0" destOrd="0" presId="urn:microsoft.com/office/officeart/2009/3/layout/DescendingProcess"/>
    <dgm:cxn modelId="{1738587E-9078-421E-B60A-1472CC38C7B0}" type="presOf" srcId="{9C7E5C3D-8F10-453D-A008-F61F86FC860B}" destId="{FB0BF6D8-C116-42FA-AA04-26BE9254E785}" srcOrd="0" destOrd="0" presId="urn:microsoft.com/office/officeart/2009/3/layout/DescendingProcess"/>
    <dgm:cxn modelId="{F64D6481-D481-4092-AFC9-CE0CE2C54CC0}" srcId="{2654513F-35D2-4F88-91D8-985DA4A0845E}" destId="{DBB52140-DB15-4E4C-A819-E165A28806DC}" srcOrd="3" destOrd="0" parTransId="{859F2478-77A3-4E3A-989C-111CB12EFA99}" sibTransId="{7BF7814C-62C0-4196-ACF6-93521FE08FD0}"/>
    <dgm:cxn modelId="{97B40590-1174-44B2-896D-FB1CB1B07020}" type="presOf" srcId="{EE80811F-CB31-4252-BAF4-58F9DADEBF12}" destId="{14A49DE5-51D9-4279-8C78-14661A4DB5BA}" srcOrd="0" destOrd="0" presId="urn:microsoft.com/office/officeart/2009/3/layout/DescendingProcess"/>
    <dgm:cxn modelId="{00E4D1B6-7390-4C4E-832E-012B035347B2}" type="presOf" srcId="{2654513F-35D2-4F88-91D8-985DA4A0845E}" destId="{FECF93C3-23B0-43C4-B58B-95749B4E3CC2}" srcOrd="0" destOrd="0" presId="urn:microsoft.com/office/officeart/2009/3/layout/DescendingProcess"/>
    <dgm:cxn modelId="{C6D465C5-1D9B-4CC3-BA5A-6E2D65892269}" srcId="{2654513F-35D2-4F88-91D8-985DA4A0845E}" destId="{9C7E5C3D-8F10-453D-A008-F61F86FC860B}" srcOrd="0" destOrd="0" parTransId="{E1BA7751-C5BF-4420-B11C-3C9AF03AA6A8}" sibTransId="{7384EBE0-3889-4008-A14F-51AA7DE135DB}"/>
    <dgm:cxn modelId="{6ABA69E5-19F2-4BC7-AFFE-181131BF86E2}" type="presOf" srcId="{7BF7814C-62C0-4196-ACF6-93521FE08FD0}" destId="{41FD9825-D5B5-4746-8DA5-82FC866EFE58}" srcOrd="0" destOrd="0" presId="urn:microsoft.com/office/officeart/2009/3/layout/DescendingProcess"/>
    <dgm:cxn modelId="{8135FEE5-3935-4754-8863-8C2944B00210}" type="presOf" srcId="{DBB52140-DB15-4E4C-A819-E165A28806DC}" destId="{EEE71AB5-60D2-4DA9-92BF-F0A94539A29A}" srcOrd="0" destOrd="0" presId="urn:microsoft.com/office/officeart/2009/3/layout/DescendingProcess"/>
    <dgm:cxn modelId="{0E0B3FE9-2DBF-450B-B282-E17986816FD1}" type="presOf" srcId="{B3F4C3DF-691F-40C2-90AA-4EA0D4A34857}" destId="{51EB3FCC-E600-4DE6-B9C4-9592F0A88FBA}" srcOrd="0" destOrd="0" presId="urn:microsoft.com/office/officeart/2009/3/layout/DescendingProcess"/>
    <dgm:cxn modelId="{48A8E8EC-2107-4B0F-9E12-D04A76B17FD4}" srcId="{2654513F-35D2-4F88-91D8-985DA4A0845E}" destId="{C9FB5351-A8A5-42FE-8637-7058A7131F0F}" srcOrd="2" destOrd="0" parTransId="{0B3A8839-B0F4-4761-B85B-2816AB233B94}" sibTransId="{EE80811F-CB31-4252-BAF4-58F9DADEBF12}"/>
    <dgm:cxn modelId="{8B7E37F6-59B8-43DE-9BA6-704105454038}" type="presOf" srcId="{A999949C-CF25-41E1-9F87-230FA149385C}" destId="{3B72886C-C419-4926-9150-8CBF21E87304}" srcOrd="0" destOrd="0" presId="urn:microsoft.com/office/officeart/2009/3/layout/DescendingProcess"/>
    <dgm:cxn modelId="{1BAF34D0-9F2C-48A3-8AFB-0266BBEA4470}" type="presParOf" srcId="{FECF93C3-23B0-43C4-B58B-95749B4E3CC2}" destId="{EC4FE1A8-7E6F-411C-8EA8-B2A0A1124F77}" srcOrd="0" destOrd="0" presId="urn:microsoft.com/office/officeart/2009/3/layout/DescendingProcess"/>
    <dgm:cxn modelId="{8AA353A2-FCB1-4F3C-8A41-500187BE2AC3}" type="presParOf" srcId="{FECF93C3-23B0-43C4-B58B-95749B4E3CC2}" destId="{FB0BF6D8-C116-42FA-AA04-26BE9254E785}" srcOrd="1" destOrd="0" presId="urn:microsoft.com/office/officeart/2009/3/layout/DescendingProcess"/>
    <dgm:cxn modelId="{399CA7EB-99C2-4C0C-9369-E74921EB22EF}" type="presParOf" srcId="{FECF93C3-23B0-43C4-B58B-95749B4E3CC2}" destId="{C124E6F7-014D-43DA-8EA7-4AB74EF506CA}" srcOrd="2" destOrd="0" presId="urn:microsoft.com/office/officeart/2009/3/layout/DescendingProcess"/>
    <dgm:cxn modelId="{4952452A-3A4C-444D-AF15-C607E13B1D0F}" type="presParOf" srcId="{FECF93C3-23B0-43C4-B58B-95749B4E3CC2}" destId="{C52BEC16-C6AD-4B45-8BDF-6C3DF29B22D9}" srcOrd="3" destOrd="0" presId="urn:microsoft.com/office/officeart/2009/3/layout/DescendingProcess"/>
    <dgm:cxn modelId="{EEF8170B-3D76-4844-8C3F-A4DF7BCD63E7}" type="presParOf" srcId="{C52BEC16-C6AD-4B45-8BDF-6C3DF29B22D9}" destId="{1CC6B233-5105-4826-AF39-52BBC10FFF21}" srcOrd="0" destOrd="0" presId="urn:microsoft.com/office/officeart/2009/3/layout/DescendingProcess"/>
    <dgm:cxn modelId="{B12FBBA5-8CB8-452F-B924-2A482452BB3F}" type="presParOf" srcId="{FECF93C3-23B0-43C4-B58B-95749B4E3CC2}" destId="{4C0E8C3E-FEFC-4CD0-9E21-2F342208D30B}" srcOrd="4" destOrd="0" presId="urn:microsoft.com/office/officeart/2009/3/layout/DescendingProcess"/>
    <dgm:cxn modelId="{BCB5CBEF-F952-47E0-949F-8B3FFA8CAF84}" type="presParOf" srcId="{FECF93C3-23B0-43C4-B58B-95749B4E3CC2}" destId="{92D2F805-EB04-4E11-B061-F6ECD5AE8294}" srcOrd="5" destOrd="0" presId="urn:microsoft.com/office/officeart/2009/3/layout/DescendingProcess"/>
    <dgm:cxn modelId="{A5885C1A-89A1-4333-B8C6-02642E24BF3B}" type="presParOf" srcId="{92D2F805-EB04-4E11-B061-F6ECD5AE8294}" destId="{14A49DE5-51D9-4279-8C78-14661A4DB5BA}" srcOrd="0" destOrd="0" presId="urn:microsoft.com/office/officeart/2009/3/layout/DescendingProcess"/>
    <dgm:cxn modelId="{620C468C-A6AE-4156-A34D-86CB12FF8AE1}" type="presParOf" srcId="{FECF93C3-23B0-43C4-B58B-95749B4E3CC2}" destId="{EEE71AB5-60D2-4DA9-92BF-F0A94539A29A}" srcOrd="6" destOrd="0" presId="urn:microsoft.com/office/officeart/2009/3/layout/DescendingProcess"/>
    <dgm:cxn modelId="{51C511A2-A1DF-4E27-98F1-FBBA1FF5B98A}" type="presParOf" srcId="{FECF93C3-23B0-43C4-B58B-95749B4E3CC2}" destId="{7ECF6811-6B1C-4683-93D2-7B4D5FE5BE26}" srcOrd="7" destOrd="0" presId="urn:microsoft.com/office/officeart/2009/3/layout/DescendingProcess"/>
    <dgm:cxn modelId="{ABCC1211-BC68-4D9D-87DC-24A27ABCC3D9}" type="presParOf" srcId="{7ECF6811-6B1C-4683-93D2-7B4D5FE5BE26}" destId="{41FD9825-D5B5-4746-8DA5-82FC866EFE58}" srcOrd="0" destOrd="0" presId="urn:microsoft.com/office/officeart/2009/3/layout/DescendingProcess"/>
    <dgm:cxn modelId="{8D43EAB7-6357-400A-A8AD-81D0AC4E25E0}" type="presParOf" srcId="{FECF93C3-23B0-43C4-B58B-95749B4E3CC2}" destId="{51EB3FCC-E600-4DE6-B9C4-9592F0A88FBA}" srcOrd="8" destOrd="0" presId="urn:microsoft.com/office/officeart/2009/3/layout/DescendingProcess"/>
    <dgm:cxn modelId="{E857B71A-BBD0-4B7C-B23D-BBA39F0349E5}" type="presParOf" srcId="{FECF93C3-23B0-43C4-B58B-95749B4E3CC2}" destId="{C70D79DF-CE8E-4031-95B1-4CF366B229FC}" srcOrd="9" destOrd="0" presId="urn:microsoft.com/office/officeart/2009/3/layout/DescendingProcess"/>
    <dgm:cxn modelId="{C9263421-A8AC-446E-B32A-A5302B1F3964}" type="presParOf" srcId="{C70D79DF-CE8E-4031-95B1-4CF366B229FC}" destId="{3B72886C-C419-4926-9150-8CBF21E87304}" srcOrd="0" destOrd="0" presId="urn:microsoft.com/office/officeart/2009/3/layout/DescendingProcess"/>
    <dgm:cxn modelId="{29E34FC4-5B8F-43A2-9D4F-BF13F7837F03}" type="presParOf" srcId="{FECF93C3-23B0-43C4-B58B-95749B4E3CC2}" destId="{E5902B02-BE06-403A-A032-7DF17F547172}" srcOrd="10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192332-48A9-4A56-A4AE-29B4E8B02D32}">
      <dsp:nvSpPr>
        <dsp:cNvPr id="0" name=""/>
        <dsp:cNvSpPr/>
      </dsp:nvSpPr>
      <dsp:spPr>
        <a:xfrm>
          <a:off x="2228423" y="1832675"/>
          <a:ext cx="1391059" cy="139105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PARKINSON’S DISEASE</a:t>
          </a:r>
        </a:p>
      </dsp:txBody>
      <dsp:txXfrm>
        <a:off x="2432139" y="2036391"/>
        <a:ext cx="983627" cy="983627"/>
      </dsp:txXfrm>
    </dsp:sp>
    <dsp:sp modelId="{D03B8BA6-446C-4DC7-AFDC-F68DE986E369}">
      <dsp:nvSpPr>
        <dsp:cNvPr id="0" name=""/>
        <dsp:cNvSpPr/>
      </dsp:nvSpPr>
      <dsp:spPr>
        <a:xfrm rot="16200000">
          <a:off x="2713681" y="1600994"/>
          <a:ext cx="420544" cy="42817"/>
        </a:xfrm>
        <a:custGeom>
          <a:avLst/>
          <a:gdLst/>
          <a:ahLst/>
          <a:cxnLst/>
          <a:rect l="0" t="0" r="0" b="0"/>
          <a:pathLst>
            <a:path>
              <a:moveTo>
                <a:pt x="0" y="21408"/>
              </a:moveTo>
              <a:lnTo>
                <a:pt x="420544" y="2140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913439" y="1611889"/>
        <a:ext cx="21027" cy="21027"/>
      </dsp:txXfrm>
    </dsp:sp>
    <dsp:sp modelId="{48F361AD-6DA3-49C4-B62E-FADE8138A3AB}">
      <dsp:nvSpPr>
        <dsp:cNvPr id="0" name=""/>
        <dsp:cNvSpPr/>
      </dsp:nvSpPr>
      <dsp:spPr>
        <a:xfrm>
          <a:off x="2228423" y="21071"/>
          <a:ext cx="1391059" cy="139105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Mutation in SNCA gene (A53T, A30P, E46K)</a:t>
          </a:r>
        </a:p>
      </dsp:txBody>
      <dsp:txXfrm>
        <a:off x="2432139" y="224787"/>
        <a:ext cx="983627" cy="983627"/>
      </dsp:txXfrm>
    </dsp:sp>
    <dsp:sp modelId="{5A6157E9-8695-4A7C-BDCA-245E9CB01836}">
      <dsp:nvSpPr>
        <dsp:cNvPr id="0" name=""/>
        <dsp:cNvSpPr/>
      </dsp:nvSpPr>
      <dsp:spPr>
        <a:xfrm rot="19800000">
          <a:off x="3498128" y="2053895"/>
          <a:ext cx="420544" cy="42817"/>
        </a:xfrm>
        <a:custGeom>
          <a:avLst/>
          <a:gdLst/>
          <a:ahLst/>
          <a:cxnLst/>
          <a:rect l="0" t="0" r="0" b="0"/>
          <a:pathLst>
            <a:path>
              <a:moveTo>
                <a:pt x="0" y="21408"/>
              </a:moveTo>
              <a:lnTo>
                <a:pt x="420544" y="2140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697887" y="2064790"/>
        <a:ext cx="21027" cy="21027"/>
      </dsp:txXfrm>
    </dsp:sp>
    <dsp:sp modelId="{B6E07B40-C99E-4717-B774-3C96646F3F63}">
      <dsp:nvSpPr>
        <dsp:cNvPr id="0" name=""/>
        <dsp:cNvSpPr/>
      </dsp:nvSpPr>
      <dsp:spPr>
        <a:xfrm>
          <a:off x="3797319" y="926873"/>
          <a:ext cx="1391059" cy="139105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Misfolded </a:t>
          </a:r>
          <a:r>
            <a:rPr lang="el-GR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α‑</a:t>
          </a: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synuclein forms </a:t>
          </a:r>
          <a:r>
            <a:rPr lang="el-GR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β-</a:t>
          </a: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sheets and aggregates</a:t>
          </a:r>
        </a:p>
      </dsp:txBody>
      <dsp:txXfrm>
        <a:off x="4001035" y="1130589"/>
        <a:ext cx="983627" cy="983627"/>
      </dsp:txXfrm>
    </dsp:sp>
    <dsp:sp modelId="{ABC6E5F7-4D85-49AE-94A5-099A966ABC77}">
      <dsp:nvSpPr>
        <dsp:cNvPr id="0" name=""/>
        <dsp:cNvSpPr/>
      </dsp:nvSpPr>
      <dsp:spPr>
        <a:xfrm rot="1800000">
          <a:off x="3498128" y="2959697"/>
          <a:ext cx="420544" cy="42817"/>
        </a:xfrm>
        <a:custGeom>
          <a:avLst/>
          <a:gdLst/>
          <a:ahLst/>
          <a:cxnLst/>
          <a:rect l="0" t="0" r="0" b="0"/>
          <a:pathLst>
            <a:path>
              <a:moveTo>
                <a:pt x="0" y="21408"/>
              </a:moveTo>
              <a:lnTo>
                <a:pt x="420544" y="2140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697887" y="2970592"/>
        <a:ext cx="21027" cy="21027"/>
      </dsp:txXfrm>
    </dsp:sp>
    <dsp:sp modelId="{B908AA68-B890-4AD3-BDCB-3879DC9EBE12}">
      <dsp:nvSpPr>
        <dsp:cNvPr id="0" name=""/>
        <dsp:cNvSpPr/>
      </dsp:nvSpPr>
      <dsp:spPr>
        <a:xfrm>
          <a:off x="3797319" y="2738477"/>
          <a:ext cx="1391059" cy="139105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Residues 61–95: hydrophobic segment with β‑sheet‑forming potential</a:t>
          </a:r>
        </a:p>
      </dsp:txBody>
      <dsp:txXfrm>
        <a:off x="4001035" y="2942193"/>
        <a:ext cx="983627" cy="983627"/>
      </dsp:txXfrm>
    </dsp:sp>
    <dsp:sp modelId="{59EDE834-D3AC-4AC8-9A38-667720F3C95B}">
      <dsp:nvSpPr>
        <dsp:cNvPr id="0" name=""/>
        <dsp:cNvSpPr/>
      </dsp:nvSpPr>
      <dsp:spPr>
        <a:xfrm rot="5400000">
          <a:off x="2713681" y="3412599"/>
          <a:ext cx="420544" cy="42817"/>
        </a:xfrm>
        <a:custGeom>
          <a:avLst/>
          <a:gdLst/>
          <a:ahLst/>
          <a:cxnLst/>
          <a:rect l="0" t="0" r="0" b="0"/>
          <a:pathLst>
            <a:path>
              <a:moveTo>
                <a:pt x="0" y="21408"/>
              </a:moveTo>
              <a:lnTo>
                <a:pt x="420544" y="2140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913439" y="3423494"/>
        <a:ext cx="21027" cy="21027"/>
      </dsp:txXfrm>
    </dsp:sp>
    <dsp:sp modelId="{0207F33F-10F5-4F33-B7F9-9BEDB929E876}">
      <dsp:nvSpPr>
        <dsp:cNvPr id="0" name=""/>
        <dsp:cNvSpPr/>
      </dsp:nvSpPr>
      <dsp:spPr>
        <a:xfrm>
          <a:off x="2228423" y="3644279"/>
          <a:ext cx="1391059" cy="139105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Passed on as autosomal dominant trait</a:t>
          </a:r>
        </a:p>
      </dsp:txBody>
      <dsp:txXfrm>
        <a:off x="2432139" y="3847995"/>
        <a:ext cx="983627" cy="983627"/>
      </dsp:txXfrm>
    </dsp:sp>
    <dsp:sp modelId="{2C17D7AE-F06D-43AD-BF02-33546AFB98BD}">
      <dsp:nvSpPr>
        <dsp:cNvPr id="0" name=""/>
        <dsp:cNvSpPr/>
      </dsp:nvSpPr>
      <dsp:spPr>
        <a:xfrm rot="9000000">
          <a:off x="1929233" y="2959697"/>
          <a:ext cx="420544" cy="42817"/>
        </a:xfrm>
        <a:custGeom>
          <a:avLst/>
          <a:gdLst/>
          <a:ahLst/>
          <a:cxnLst/>
          <a:rect l="0" t="0" r="0" b="0"/>
          <a:pathLst>
            <a:path>
              <a:moveTo>
                <a:pt x="0" y="21408"/>
              </a:moveTo>
              <a:lnTo>
                <a:pt x="420544" y="2140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2128992" y="2970592"/>
        <a:ext cx="21027" cy="21027"/>
      </dsp:txXfrm>
    </dsp:sp>
    <dsp:sp modelId="{626313C7-3B4C-45D9-8832-1D31E8413DA0}">
      <dsp:nvSpPr>
        <dsp:cNvPr id="0" name=""/>
        <dsp:cNvSpPr/>
      </dsp:nvSpPr>
      <dsp:spPr>
        <a:xfrm>
          <a:off x="659528" y="2738477"/>
          <a:ext cx="1391059" cy="139105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Function: Binds to phospholipids in neurons</a:t>
          </a:r>
        </a:p>
      </dsp:txBody>
      <dsp:txXfrm>
        <a:off x="863244" y="2942193"/>
        <a:ext cx="983627" cy="983627"/>
      </dsp:txXfrm>
    </dsp:sp>
    <dsp:sp modelId="{9043452E-A58B-482E-82BF-145A880BF39B}">
      <dsp:nvSpPr>
        <dsp:cNvPr id="0" name=""/>
        <dsp:cNvSpPr/>
      </dsp:nvSpPr>
      <dsp:spPr>
        <a:xfrm rot="12600000">
          <a:off x="1929233" y="2053895"/>
          <a:ext cx="420544" cy="42817"/>
        </a:xfrm>
        <a:custGeom>
          <a:avLst/>
          <a:gdLst/>
          <a:ahLst/>
          <a:cxnLst/>
          <a:rect l="0" t="0" r="0" b="0"/>
          <a:pathLst>
            <a:path>
              <a:moveTo>
                <a:pt x="0" y="21408"/>
              </a:moveTo>
              <a:lnTo>
                <a:pt x="420544" y="2140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2128992" y="2064790"/>
        <a:ext cx="21027" cy="21027"/>
      </dsp:txXfrm>
    </dsp:sp>
    <dsp:sp modelId="{B734738D-2C0E-4474-BD02-9142CA543284}">
      <dsp:nvSpPr>
        <dsp:cNvPr id="0" name=""/>
        <dsp:cNvSpPr/>
      </dsp:nvSpPr>
      <dsp:spPr>
        <a:xfrm>
          <a:off x="659528" y="926873"/>
          <a:ext cx="1391059" cy="139105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Deficiency of dopamine</a:t>
          </a:r>
          <a:endParaRPr lang="en-US" sz="12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63244" y="1130589"/>
        <a:ext cx="983627" cy="9836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832B57-3438-49B0-B526-DA3DB23B0D7B}">
      <dsp:nvSpPr>
        <dsp:cNvPr id="0" name=""/>
        <dsp:cNvSpPr/>
      </dsp:nvSpPr>
      <dsp:spPr>
        <a:xfrm>
          <a:off x="0" y="3161957"/>
          <a:ext cx="6814288" cy="1037825"/>
        </a:xfrm>
        <a:prstGeom prst="rect">
          <a:avLst/>
        </a:prstGeom>
        <a:gradFill rotWithShape="0">
          <a:gsLst>
            <a:gs pos="0">
              <a:schemeClr val="accent6">
                <a:shade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Ubiquitin ligase (E3)</a:t>
          </a:r>
        </a:p>
      </dsp:txBody>
      <dsp:txXfrm>
        <a:off x="0" y="3161957"/>
        <a:ext cx="6814288" cy="560425"/>
      </dsp:txXfrm>
    </dsp:sp>
    <dsp:sp modelId="{6EB60DB4-6D60-4B2B-9806-17836A385B6E}">
      <dsp:nvSpPr>
        <dsp:cNvPr id="0" name=""/>
        <dsp:cNvSpPr/>
      </dsp:nvSpPr>
      <dsp:spPr>
        <a:xfrm>
          <a:off x="0" y="3701626"/>
          <a:ext cx="6814288" cy="477399"/>
        </a:xfrm>
        <a:prstGeom prst="rect">
          <a:avLst/>
        </a:prstGeom>
        <a:solidFill>
          <a:schemeClr val="accent6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E3 facilitates transfer of ubiquitin from E2 onto a lysine side chain of the target protein</a:t>
          </a:r>
        </a:p>
      </dsp:txBody>
      <dsp:txXfrm>
        <a:off x="0" y="3701626"/>
        <a:ext cx="6814288" cy="477399"/>
      </dsp:txXfrm>
    </dsp:sp>
    <dsp:sp modelId="{9971BAD6-611E-48A5-95C4-81DCCB8E32B7}">
      <dsp:nvSpPr>
        <dsp:cNvPr id="0" name=""/>
        <dsp:cNvSpPr/>
      </dsp:nvSpPr>
      <dsp:spPr>
        <a:xfrm rot="10800000">
          <a:off x="0" y="1581349"/>
          <a:ext cx="6814288" cy="1596174"/>
        </a:xfrm>
        <a:prstGeom prst="upArrowCallout">
          <a:avLst/>
        </a:prstGeom>
        <a:gradFill rotWithShape="0">
          <a:gsLst>
            <a:gs pos="0">
              <a:schemeClr val="accent6">
                <a:shade val="50000"/>
                <a:hueOff val="245616"/>
                <a:satOff val="-10737"/>
                <a:lumOff val="2930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50000"/>
                <a:hueOff val="245616"/>
                <a:satOff val="-10737"/>
                <a:lumOff val="2930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50000"/>
                <a:hueOff val="245616"/>
                <a:satOff val="-10737"/>
                <a:lumOff val="2930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Ubiquitin-conjugating enzyme (E2)</a:t>
          </a:r>
        </a:p>
      </dsp:txBody>
      <dsp:txXfrm rot="-10800000">
        <a:off x="0" y="1581349"/>
        <a:ext cx="6814288" cy="560257"/>
      </dsp:txXfrm>
    </dsp:sp>
    <dsp:sp modelId="{5732E4BA-05E5-47A4-B074-19533335DD2B}">
      <dsp:nvSpPr>
        <dsp:cNvPr id="0" name=""/>
        <dsp:cNvSpPr/>
      </dsp:nvSpPr>
      <dsp:spPr>
        <a:xfrm>
          <a:off x="831" y="2141607"/>
          <a:ext cx="6812624" cy="477256"/>
        </a:xfrm>
        <a:prstGeom prst="rect">
          <a:avLst/>
        </a:prstGeom>
        <a:solidFill>
          <a:schemeClr val="accent6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Activated ubiquitin is transferred from E1 to the active site cysteine of E2</a:t>
          </a:r>
        </a:p>
      </dsp:txBody>
      <dsp:txXfrm>
        <a:off x="831" y="2141607"/>
        <a:ext cx="6812624" cy="477256"/>
      </dsp:txXfrm>
    </dsp:sp>
    <dsp:sp modelId="{595B29F6-4E99-41A2-B78A-A16AFA3DF013}">
      <dsp:nvSpPr>
        <dsp:cNvPr id="0" name=""/>
        <dsp:cNvSpPr/>
      </dsp:nvSpPr>
      <dsp:spPr>
        <a:xfrm rot="10800000">
          <a:off x="0" y="742"/>
          <a:ext cx="6814288" cy="1596174"/>
        </a:xfrm>
        <a:prstGeom prst="upArrowCallout">
          <a:avLst/>
        </a:prstGeom>
        <a:gradFill rotWithShape="0">
          <a:gsLst>
            <a:gs pos="0">
              <a:schemeClr val="accent6">
                <a:shade val="50000"/>
                <a:hueOff val="245616"/>
                <a:satOff val="-10737"/>
                <a:lumOff val="2930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50000"/>
                <a:hueOff val="245616"/>
                <a:satOff val="-10737"/>
                <a:lumOff val="2930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50000"/>
                <a:hueOff val="245616"/>
                <a:satOff val="-10737"/>
                <a:lumOff val="2930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Ubiquitin-activating enzyme (E1)</a:t>
          </a:r>
        </a:p>
      </dsp:txBody>
      <dsp:txXfrm rot="-10800000">
        <a:off x="0" y="742"/>
        <a:ext cx="6814288" cy="560257"/>
      </dsp:txXfrm>
    </dsp:sp>
    <dsp:sp modelId="{DD2053FB-2B79-4FAB-9494-72157C242AA0}">
      <dsp:nvSpPr>
        <dsp:cNvPr id="0" name=""/>
        <dsp:cNvSpPr/>
      </dsp:nvSpPr>
      <dsp:spPr>
        <a:xfrm>
          <a:off x="831" y="560999"/>
          <a:ext cx="6812624" cy="477256"/>
        </a:xfrm>
        <a:prstGeom prst="rect">
          <a:avLst/>
        </a:prstGeom>
        <a:solidFill>
          <a:schemeClr val="accent6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E1 links to the C-terminal glycine of ubiquitin via a thioester bond</a:t>
          </a:r>
        </a:p>
      </dsp:txBody>
      <dsp:txXfrm>
        <a:off x="831" y="560999"/>
        <a:ext cx="6812624" cy="4772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BA2D7-A25F-4FF9-9F8E-A1CB91EA631C}">
      <dsp:nvSpPr>
        <dsp:cNvPr id="0" name=""/>
        <dsp:cNvSpPr/>
      </dsp:nvSpPr>
      <dsp:spPr>
        <a:xfrm rot="5400000">
          <a:off x="877064" y="1061209"/>
          <a:ext cx="1658727" cy="199904"/>
        </a:xfrm>
        <a:prstGeom prst="rect">
          <a:avLst/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4040848-55C5-46B6-8A3E-D071F8AB41E3}">
      <dsp:nvSpPr>
        <dsp:cNvPr id="0" name=""/>
        <dsp:cNvSpPr/>
      </dsp:nvSpPr>
      <dsp:spPr>
        <a:xfrm>
          <a:off x="1258623" y="2584"/>
          <a:ext cx="2221164" cy="13326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Protein Selection </a:t>
          </a:r>
          <a:r>
            <a:rPr lang="en-US" sz="1300" kern="1200" dirty="0"/>
            <a:t>based on reference literature and retrieve from Protein Data Bank(PDB)</a:t>
          </a:r>
        </a:p>
      </dsp:txBody>
      <dsp:txXfrm>
        <a:off x="1297656" y="41617"/>
        <a:ext cx="2143098" cy="1254632"/>
      </dsp:txXfrm>
    </dsp:sp>
    <dsp:sp modelId="{244AD618-D4BC-4064-A7FE-8534445C4E7E}">
      <dsp:nvSpPr>
        <dsp:cNvPr id="0" name=""/>
        <dsp:cNvSpPr/>
      </dsp:nvSpPr>
      <dsp:spPr>
        <a:xfrm rot="5400000">
          <a:off x="877064" y="2727082"/>
          <a:ext cx="1658727" cy="199904"/>
        </a:xfrm>
        <a:prstGeom prst="rect">
          <a:avLst/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9DAABD8-414B-474B-AA3C-C0DAC974EE09}">
      <dsp:nvSpPr>
        <dsp:cNvPr id="0" name=""/>
        <dsp:cNvSpPr/>
      </dsp:nvSpPr>
      <dsp:spPr>
        <a:xfrm>
          <a:off x="1258623" y="1668457"/>
          <a:ext cx="2221164" cy="13326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Retrieve Libraries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Enamine Bioactive Libraries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Enamine Fragment Libraries</a:t>
          </a:r>
        </a:p>
      </dsp:txBody>
      <dsp:txXfrm>
        <a:off x="1297656" y="1707490"/>
        <a:ext cx="2143098" cy="1254632"/>
      </dsp:txXfrm>
    </dsp:sp>
    <dsp:sp modelId="{2681E0F3-BC20-4829-80DB-DE653C68D609}">
      <dsp:nvSpPr>
        <dsp:cNvPr id="0" name=""/>
        <dsp:cNvSpPr/>
      </dsp:nvSpPr>
      <dsp:spPr>
        <a:xfrm rot="5400000">
          <a:off x="877064" y="4392955"/>
          <a:ext cx="1658727" cy="199904"/>
        </a:xfrm>
        <a:prstGeom prst="rect">
          <a:avLst/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6DB6110-A853-4A04-9C6B-BC5F9EAD9741}">
      <dsp:nvSpPr>
        <dsp:cNvPr id="0" name=""/>
        <dsp:cNvSpPr/>
      </dsp:nvSpPr>
      <dsp:spPr>
        <a:xfrm>
          <a:off x="1258623" y="3334330"/>
          <a:ext cx="2221164" cy="13326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300" b="1" kern="1200" dirty="0"/>
            <a:t>Compound–Fragment Matching </a:t>
          </a:r>
          <a:r>
            <a:rPr lang="en-US" sz="1300" kern="1200" dirty="0"/>
            <a:t>using </a:t>
          </a:r>
          <a:r>
            <a:rPr lang="en-US" sz="1300" b="1" kern="1200" dirty="0"/>
            <a:t>molecular fingerprints</a:t>
          </a:r>
          <a:endParaRPr lang="en-US" sz="1300" kern="1200" dirty="0"/>
        </a:p>
      </dsp:txBody>
      <dsp:txXfrm>
        <a:off x="1297656" y="3373363"/>
        <a:ext cx="2143098" cy="1254632"/>
      </dsp:txXfrm>
    </dsp:sp>
    <dsp:sp modelId="{F02A8404-747B-4BE2-987D-D7B007E2A237}">
      <dsp:nvSpPr>
        <dsp:cNvPr id="0" name=""/>
        <dsp:cNvSpPr/>
      </dsp:nvSpPr>
      <dsp:spPr>
        <a:xfrm>
          <a:off x="1710001" y="5225892"/>
          <a:ext cx="3218906" cy="199904"/>
        </a:xfrm>
        <a:prstGeom prst="rect">
          <a:avLst/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6E1687F-98CB-4DA2-8654-0BA03D8AD43F}">
      <dsp:nvSpPr>
        <dsp:cNvPr id="0" name=""/>
        <dsp:cNvSpPr/>
      </dsp:nvSpPr>
      <dsp:spPr>
        <a:xfrm>
          <a:off x="1258623" y="5000203"/>
          <a:ext cx="2221164" cy="13326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300" kern="1200" dirty="0"/>
            <a:t>Bioactive compounds filtered using </a:t>
          </a:r>
          <a:r>
            <a:rPr lang="en-US" sz="1300" b="1" kern="1200" dirty="0"/>
            <a:t>Lipinski's Rule of 5</a:t>
          </a:r>
          <a:r>
            <a:rPr lang="en-US" sz="1300" kern="1200" dirty="0"/>
            <a:t>.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300" kern="1200" dirty="0"/>
            <a:t>Fragments filtered using </a:t>
          </a:r>
          <a:r>
            <a:rPr lang="en-US" sz="1300" b="1" kern="1200" dirty="0"/>
            <a:t>Rule of 3</a:t>
          </a:r>
          <a:r>
            <a:rPr lang="en-US" sz="1300" kern="1200" dirty="0"/>
            <a:t>.</a:t>
          </a:r>
        </a:p>
      </dsp:txBody>
      <dsp:txXfrm>
        <a:off x="1297656" y="5039236"/>
        <a:ext cx="2143098" cy="1254632"/>
      </dsp:txXfrm>
    </dsp:sp>
    <dsp:sp modelId="{833DF142-CA7B-40AD-81B2-00C71483BFBA}">
      <dsp:nvSpPr>
        <dsp:cNvPr id="0" name=""/>
        <dsp:cNvSpPr/>
      </dsp:nvSpPr>
      <dsp:spPr>
        <a:xfrm rot="16200000">
          <a:off x="4103116" y="4392955"/>
          <a:ext cx="1658727" cy="199904"/>
        </a:xfrm>
        <a:prstGeom prst="rect">
          <a:avLst/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471BE7F-3FC7-48F0-B620-D240098916CC}">
      <dsp:nvSpPr>
        <dsp:cNvPr id="0" name=""/>
        <dsp:cNvSpPr/>
      </dsp:nvSpPr>
      <dsp:spPr>
        <a:xfrm>
          <a:off x="4484674" y="5000203"/>
          <a:ext cx="2221164" cy="13326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300" b="1" kern="1200" dirty="0"/>
            <a:t>PROTAC Component Retrieval</a:t>
          </a: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300" kern="1200" dirty="0"/>
            <a:t>Known </a:t>
          </a:r>
          <a:r>
            <a:rPr lang="en-US" sz="1300" b="1" kern="1200" dirty="0"/>
            <a:t>binders</a:t>
          </a:r>
          <a:r>
            <a:rPr lang="en-US" sz="1300" kern="1200" dirty="0"/>
            <a:t> and </a:t>
          </a:r>
          <a:r>
            <a:rPr lang="en-US" sz="1300" b="1" kern="1200" dirty="0"/>
            <a:t>linkers</a:t>
          </a:r>
          <a:r>
            <a:rPr lang="en-US" sz="1300" kern="1200" dirty="0"/>
            <a:t> retrieved from the </a:t>
          </a:r>
          <a:r>
            <a:rPr lang="en-US" sz="1300" b="1" kern="1200" dirty="0"/>
            <a:t>PROTAC-DB</a:t>
          </a:r>
          <a:r>
            <a:rPr lang="en-US" sz="1300" kern="1200" dirty="0"/>
            <a:t> database</a:t>
          </a:r>
        </a:p>
      </dsp:txBody>
      <dsp:txXfrm>
        <a:off x="4523707" y="5039236"/>
        <a:ext cx="2143098" cy="1254632"/>
      </dsp:txXfrm>
    </dsp:sp>
    <dsp:sp modelId="{20737307-93B3-45EE-AB30-76371E80BAF3}">
      <dsp:nvSpPr>
        <dsp:cNvPr id="0" name=""/>
        <dsp:cNvSpPr/>
      </dsp:nvSpPr>
      <dsp:spPr>
        <a:xfrm rot="16200000">
          <a:off x="4103116" y="2727082"/>
          <a:ext cx="1658727" cy="199904"/>
        </a:xfrm>
        <a:prstGeom prst="rect">
          <a:avLst/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B0BC533-073F-444D-A60C-9DA75C516798}">
      <dsp:nvSpPr>
        <dsp:cNvPr id="0" name=""/>
        <dsp:cNvSpPr/>
      </dsp:nvSpPr>
      <dsp:spPr>
        <a:xfrm>
          <a:off x="4484674" y="3334330"/>
          <a:ext cx="2221164" cy="13326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300" b="1" kern="1200" dirty="0"/>
            <a:t>Active Site Prediction</a:t>
          </a: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300" b="1" kern="1200" dirty="0" err="1"/>
            <a:t>CASTp</a:t>
          </a:r>
          <a:r>
            <a:rPr lang="en-US" sz="1300" b="1" kern="1200" dirty="0"/>
            <a:t> Server</a:t>
          </a:r>
          <a:endParaRPr lang="en-US" sz="1300" kern="1200" dirty="0"/>
        </a:p>
      </dsp:txBody>
      <dsp:txXfrm>
        <a:off x="4523707" y="3373363"/>
        <a:ext cx="2143098" cy="1254632"/>
      </dsp:txXfrm>
    </dsp:sp>
    <dsp:sp modelId="{224B17BA-01AA-4CAD-A5B0-B181E23A094C}">
      <dsp:nvSpPr>
        <dsp:cNvPr id="0" name=""/>
        <dsp:cNvSpPr/>
      </dsp:nvSpPr>
      <dsp:spPr>
        <a:xfrm rot="16200000">
          <a:off x="4103116" y="1061209"/>
          <a:ext cx="1658727" cy="199904"/>
        </a:xfrm>
        <a:prstGeom prst="rect">
          <a:avLst/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BA80BE1-F356-48B8-A1C6-77E4651C5BE7}">
      <dsp:nvSpPr>
        <dsp:cNvPr id="0" name=""/>
        <dsp:cNvSpPr/>
      </dsp:nvSpPr>
      <dsp:spPr>
        <a:xfrm>
          <a:off x="4484674" y="1668457"/>
          <a:ext cx="2221164" cy="13326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300" b="1" kern="1200" dirty="0"/>
            <a:t>Virtual Screening</a:t>
          </a: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300" kern="1200" dirty="0"/>
            <a:t>Binders docked with </a:t>
          </a:r>
          <a:r>
            <a:rPr lang="en-US" sz="1300" b="1" kern="1200" dirty="0"/>
            <a:t>5CAW protein, </a:t>
          </a:r>
          <a:r>
            <a:rPr lang="en-US" sz="1300" kern="1200" dirty="0"/>
            <a:t>Bioactive compounds (warheads) docked with </a:t>
          </a:r>
          <a:r>
            <a:rPr lang="en-US" sz="1300" b="1" kern="1200" dirty="0"/>
            <a:t>2N0A protein</a:t>
          </a:r>
          <a:r>
            <a:rPr lang="en-US" sz="1300" kern="1200" dirty="0"/>
            <a:t> using </a:t>
          </a:r>
          <a:r>
            <a:rPr lang="en-US" sz="1300" b="1" kern="1200" dirty="0" err="1"/>
            <a:t>AutoDock</a:t>
          </a:r>
          <a:r>
            <a:rPr lang="en-US" sz="1300" b="1" kern="1200" dirty="0"/>
            <a:t> Vina</a:t>
          </a:r>
          <a:r>
            <a:rPr lang="en-US" sz="1300" kern="1200" dirty="0"/>
            <a:t>.</a:t>
          </a:r>
        </a:p>
      </dsp:txBody>
      <dsp:txXfrm>
        <a:off x="4523707" y="1707490"/>
        <a:ext cx="2143098" cy="1254632"/>
      </dsp:txXfrm>
    </dsp:sp>
    <dsp:sp modelId="{6A4D8CDB-F46F-47B0-8BF7-899762C7BB9B}">
      <dsp:nvSpPr>
        <dsp:cNvPr id="0" name=""/>
        <dsp:cNvSpPr/>
      </dsp:nvSpPr>
      <dsp:spPr>
        <a:xfrm>
          <a:off x="4936928" y="228273"/>
          <a:ext cx="3218031" cy="199904"/>
        </a:xfrm>
        <a:prstGeom prst="rect">
          <a:avLst/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B79DA6E-03BE-4742-8FB3-253B4C5FC798}">
      <dsp:nvSpPr>
        <dsp:cNvPr id="0" name=""/>
        <dsp:cNvSpPr/>
      </dsp:nvSpPr>
      <dsp:spPr>
        <a:xfrm>
          <a:off x="4212771" y="2584"/>
          <a:ext cx="2764971" cy="13326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1" kern="1200" dirty="0"/>
            <a:t>Protein–Protein Docking</a:t>
          </a:r>
          <a:endParaRPr lang="en-US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/>
            <a:t>Protein–protein complex formation simulated using </a:t>
          </a:r>
          <a:r>
            <a:rPr lang="en-US" sz="1200" b="1" kern="1200" dirty="0"/>
            <a:t>HADDOCK</a:t>
          </a:r>
          <a:r>
            <a:rPr lang="en-US" sz="1200" kern="1200" dirty="0"/>
            <a:t>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200" b="1" kern="1200" dirty="0" err="1"/>
            <a:t>PDBsum</a:t>
          </a:r>
          <a:r>
            <a:rPr lang="en-US" sz="1200" kern="1200" dirty="0"/>
            <a:t> used to identify key residues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200" kern="1200" dirty="0"/>
            <a:t>involved in protein–protein interaction.</a:t>
          </a:r>
        </a:p>
      </dsp:txBody>
      <dsp:txXfrm>
        <a:off x="4251804" y="41617"/>
        <a:ext cx="2686905" cy="1254632"/>
      </dsp:txXfrm>
    </dsp:sp>
    <dsp:sp modelId="{F645713C-58BA-408A-9BF4-1603F27591A0}">
      <dsp:nvSpPr>
        <dsp:cNvPr id="0" name=""/>
        <dsp:cNvSpPr/>
      </dsp:nvSpPr>
      <dsp:spPr>
        <a:xfrm rot="5400000">
          <a:off x="7329168" y="1061209"/>
          <a:ext cx="1658727" cy="199904"/>
        </a:xfrm>
        <a:prstGeom prst="rect">
          <a:avLst/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E9013D8-3A44-4961-A642-059B6EFF6B86}">
      <dsp:nvSpPr>
        <dsp:cNvPr id="0" name=""/>
        <dsp:cNvSpPr/>
      </dsp:nvSpPr>
      <dsp:spPr>
        <a:xfrm>
          <a:off x="7710726" y="2584"/>
          <a:ext cx="2221164" cy="13326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300" b="1" kern="1200" dirty="0"/>
            <a:t>FBDD - </a:t>
          </a:r>
          <a:r>
            <a:rPr lang="en-US" sz="1300" kern="1200" dirty="0"/>
            <a:t>Matched fragments used to synthesize a new warhead candidate via </a:t>
          </a:r>
          <a:r>
            <a:rPr lang="en-US" sz="1300" b="1" kern="1200" dirty="0"/>
            <a:t>fragment growing &amp; linking</a:t>
          </a:r>
          <a:endParaRPr lang="en-US" sz="1300" kern="1200" dirty="0"/>
        </a:p>
      </dsp:txBody>
      <dsp:txXfrm>
        <a:off x="7749759" y="41617"/>
        <a:ext cx="2143098" cy="1254632"/>
      </dsp:txXfrm>
    </dsp:sp>
    <dsp:sp modelId="{7B1A12AC-19FB-4104-B945-A66FC0EBFC42}">
      <dsp:nvSpPr>
        <dsp:cNvPr id="0" name=""/>
        <dsp:cNvSpPr/>
      </dsp:nvSpPr>
      <dsp:spPr>
        <a:xfrm rot="5400000">
          <a:off x="7329168" y="2727082"/>
          <a:ext cx="1658727" cy="199904"/>
        </a:xfrm>
        <a:prstGeom prst="rect">
          <a:avLst/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C969EC1-0D3F-409E-B6B7-DFA60C48A972}">
      <dsp:nvSpPr>
        <dsp:cNvPr id="0" name=""/>
        <dsp:cNvSpPr/>
      </dsp:nvSpPr>
      <dsp:spPr>
        <a:xfrm>
          <a:off x="7710726" y="1668457"/>
          <a:ext cx="2221164" cy="13326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PROTAC 1</a:t>
          </a:r>
          <a:r>
            <a:rPr lang="en-US" sz="1300" kern="1200" dirty="0"/>
            <a:t>: Binder + Linker + Bioactive Compound      </a:t>
          </a:r>
          <a:r>
            <a:rPr lang="en-US" sz="1300" b="1" kern="1200" dirty="0"/>
            <a:t>PROTAC 2</a:t>
          </a:r>
          <a:r>
            <a:rPr lang="en-US" sz="1300" kern="1200" dirty="0"/>
            <a:t>: Binder + Linker + FBDD-Generated Warhead</a:t>
          </a:r>
        </a:p>
      </dsp:txBody>
      <dsp:txXfrm>
        <a:off x="7749759" y="1707490"/>
        <a:ext cx="2143098" cy="1254632"/>
      </dsp:txXfrm>
    </dsp:sp>
    <dsp:sp modelId="{90F4AFB8-8DD9-4F57-8349-8AB81BAF6D40}">
      <dsp:nvSpPr>
        <dsp:cNvPr id="0" name=""/>
        <dsp:cNvSpPr/>
      </dsp:nvSpPr>
      <dsp:spPr>
        <a:xfrm rot="5400000">
          <a:off x="7329168" y="4392955"/>
          <a:ext cx="1658727" cy="199904"/>
        </a:xfrm>
        <a:prstGeom prst="rect">
          <a:avLst/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E3BE09F-7ABF-4198-A9A8-2819D21FD7C6}">
      <dsp:nvSpPr>
        <dsp:cNvPr id="0" name=""/>
        <dsp:cNvSpPr/>
      </dsp:nvSpPr>
      <dsp:spPr>
        <a:xfrm>
          <a:off x="7710726" y="3334330"/>
          <a:ext cx="2221164" cy="13326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300" b="1" kern="1200" dirty="0"/>
            <a:t>PROTAC Docking with Protein–Protein Complex</a:t>
          </a:r>
          <a:endParaRPr lang="en-US" sz="1300" kern="1200" dirty="0"/>
        </a:p>
      </dsp:txBody>
      <dsp:txXfrm>
        <a:off x="7749759" y="3373363"/>
        <a:ext cx="2143098" cy="1254632"/>
      </dsp:txXfrm>
    </dsp:sp>
    <dsp:sp modelId="{A007BC41-5AD1-44D4-A0A2-C8B3F5EA2E06}">
      <dsp:nvSpPr>
        <dsp:cNvPr id="0" name=""/>
        <dsp:cNvSpPr/>
      </dsp:nvSpPr>
      <dsp:spPr>
        <a:xfrm>
          <a:off x="7710726" y="5000203"/>
          <a:ext cx="2221164" cy="13326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300" b="1" kern="1200" dirty="0"/>
            <a:t>Density Functional Theory Calculation</a:t>
          </a:r>
        </a:p>
      </dsp:txBody>
      <dsp:txXfrm>
        <a:off x="7749759" y="5039236"/>
        <a:ext cx="2143098" cy="12546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FE1A8-7E6F-411C-8EA8-B2A0A1124F77}">
      <dsp:nvSpPr>
        <dsp:cNvPr id="0" name=""/>
        <dsp:cNvSpPr/>
      </dsp:nvSpPr>
      <dsp:spPr>
        <a:xfrm rot="4396374">
          <a:off x="608551" y="869592"/>
          <a:ext cx="3772427" cy="2630797"/>
        </a:xfrm>
        <a:prstGeom prst="swooshArrow">
          <a:avLst>
            <a:gd name="adj1" fmla="val 16310"/>
            <a:gd name="adj2" fmla="val 313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CC6B233-5105-4826-AF39-52BBC10FFF21}">
      <dsp:nvSpPr>
        <dsp:cNvPr id="0" name=""/>
        <dsp:cNvSpPr/>
      </dsp:nvSpPr>
      <dsp:spPr>
        <a:xfrm>
          <a:off x="1894329" y="1129203"/>
          <a:ext cx="95265" cy="95265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14A49DE5-51D9-4279-8C78-14661A4DB5BA}">
      <dsp:nvSpPr>
        <dsp:cNvPr id="0" name=""/>
        <dsp:cNvSpPr/>
      </dsp:nvSpPr>
      <dsp:spPr>
        <a:xfrm>
          <a:off x="2432230" y="1542166"/>
          <a:ext cx="95265" cy="95265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41FD9825-D5B5-4746-8DA5-82FC866EFE58}">
      <dsp:nvSpPr>
        <dsp:cNvPr id="0" name=""/>
        <dsp:cNvSpPr/>
      </dsp:nvSpPr>
      <dsp:spPr>
        <a:xfrm>
          <a:off x="2915812" y="2025486"/>
          <a:ext cx="95265" cy="95265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FB0BF6D8-C116-42FA-AA04-26BE9254E785}">
      <dsp:nvSpPr>
        <dsp:cNvPr id="0" name=""/>
        <dsp:cNvSpPr/>
      </dsp:nvSpPr>
      <dsp:spPr>
        <a:xfrm>
          <a:off x="355658" y="0"/>
          <a:ext cx="1778582" cy="699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Lucida Sans Unicode" panose="020B0602030504020204" pitchFamily="34" charset="0"/>
              <a:cs typeface="Lucida Sans Unicode" panose="020B0602030504020204" pitchFamily="34" charset="0"/>
            </a:rPr>
            <a:t>FRAGMENT BASED DRUG DESIGN</a:t>
          </a:r>
          <a:endParaRPr lang="en-US" sz="1400" kern="1200" dirty="0">
            <a:latin typeface="Lucida Sans Unicode" panose="020B0602030504020204" pitchFamily="34" charset="0"/>
            <a:cs typeface="Lucida Sans Unicode" panose="020B0602030504020204" pitchFamily="34" charset="0"/>
          </a:endParaRPr>
        </a:p>
      </dsp:txBody>
      <dsp:txXfrm>
        <a:off x="355658" y="0"/>
        <a:ext cx="1778582" cy="699197"/>
      </dsp:txXfrm>
    </dsp:sp>
    <dsp:sp modelId="{C124E6F7-014D-43DA-8EA7-4AB74EF506CA}">
      <dsp:nvSpPr>
        <dsp:cNvPr id="0" name=""/>
        <dsp:cNvSpPr/>
      </dsp:nvSpPr>
      <dsp:spPr>
        <a:xfrm>
          <a:off x="2518799" y="827237"/>
          <a:ext cx="2643839" cy="699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Lucida Sans Unicode" panose="020B0602030504020204" pitchFamily="34" charset="0"/>
              <a:cs typeface="Lucida Sans Unicode" panose="020B0602030504020204" pitchFamily="34" charset="0"/>
            </a:rPr>
            <a:t>259 380 Fragments </a:t>
          </a:r>
          <a:endParaRPr lang="en-US" sz="1400" kern="1200">
            <a:latin typeface="Lucida Sans Unicode" panose="020B0602030504020204" pitchFamily="34" charset="0"/>
            <a:cs typeface="Lucida Sans Unicode" panose="020B0602030504020204" pitchFamily="34" charset="0"/>
          </a:endParaRPr>
        </a:p>
      </dsp:txBody>
      <dsp:txXfrm>
        <a:off x="2518799" y="827237"/>
        <a:ext cx="2643839" cy="699197"/>
      </dsp:txXfrm>
    </dsp:sp>
    <dsp:sp modelId="{4C0E8C3E-FEFC-4CD0-9E21-2F342208D30B}">
      <dsp:nvSpPr>
        <dsp:cNvPr id="0" name=""/>
        <dsp:cNvSpPr/>
      </dsp:nvSpPr>
      <dsp:spPr>
        <a:xfrm>
          <a:off x="355658" y="1240200"/>
          <a:ext cx="1778582" cy="699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1" kern="1200" dirty="0">
              <a:latin typeface="Lucida Sans Unicode" panose="020B0602030504020204" pitchFamily="34" charset="0"/>
              <a:cs typeface="Lucida Sans Unicode" panose="020B0602030504020204" pitchFamily="34" charset="0"/>
            </a:rPr>
            <a:t>Compound–Fragment Matching                          </a:t>
          </a:r>
        </a:p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1" kern="1200" dirty="0">
              <a:latin typeface="Lucida Sans Unicode" panose="020B0602030504020204" pitchFamily="34" charset="0"/>
              <a:cs typeface="Lucida Sans Unicode" panose="020B0602030504020204" pitchFamily="34" charset="0"/>
            </a:rPr>
            <a:t>(2405 Fragments)</a:t>
          </a:r>
        </a:p>
      </dsp:txBody>
      <dsp:txXfrm>
        <a:off x="355658" y="1240200"/>
        <a:ext cx="1778582" cy="699197"/>
      </dsp:txXfrm>
    </dsp:sp>
    <dsp:sp modelId="{3B72886C-C419-4926-9150-8CBF21E87304}">
      <dsp:nvSpPr>
        <dsp:cNvPr id="0" name=""/>
        <dsp:cNvSpPr/>
      </dsp:nvSpPr>
      <dsp:spPr>
        <a:xfrm>
          <a:off x="3265761" y="2557313"/>
          <a:ext cx="95265" cy="95265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EEE71AB5-60D2-4DA9-92BF-F0A94539A29A}">
      <dsp:nvSpPr>
        <dsp:cNvPr id="0" name=""/>
        <dsp:cNvSpPr/>
      </dsp:nvSpPr>
      <dsp:spPr>
        <a:xfrm>
          <a:off x="3384056" y="1723520"/>
          <a:ext cx="1778582" cy="699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Lucida Sans Unicode" panose="020B0602030504020204" pitchFamily="34" charset="0"/>
              <a:cs typeface="Lucida Sans Unicode" panose="020B0602030504020204" pitchFamily="34" charset="0"/>
            </a:rPr>
            <a:t>Lipinski's Rule of 3</a:t>
          </a:r>
          <a:br>
            <a:rPr lang="en-US" sz="1400" b="1" kern="1200" dirty="0">
              <a:latin typeface="Lucida Sans Unicode" panose="020B0602030504020204" pitchFamily="34" charset="0"/>
              <a:cs typeface="Lucida Sans Unicode" panose="020B0602030504020204" pitchFamily="34" charset="0"/>
            </a:rPr>
          </a:br>
          <a:r>
            <a:rPr lang="en-US" sz="1400" b="1" kern="1200" dirty="0">
              <a:latin typeface="Lucida Sans Unicode" panose="020B0602030504020204" pitchFamily="34" charset="0"/>
              <a:cs typeface="Lucida Sans Unicode" panose="020B0602030504020204" pitchFamily="34" charset="0"/>
            </a:rPr>
            <a:t>(1676 Fragments)</a:t>
          </a:r>
        </a:p>
      </dsp:txBody>
      <dsp:txXfrm>
        <a:off x="3384056" y="1723520"/>
        <a:ext cx="1778582" cy="699197"/>
      </dsp:txXfrm>
    </dsp:sp>
    <dsp:sp modelId="{51EB3FCC-E600-4DE6-B9C4-9592F0A88FBA}">
      <dsp:nvSpPr>
        <dsp:cNvPr id="0" name=""/>
        <dsp:cNvSpPr/>
      </dsp:nvSpPr>
      <dsp:spPr>
        <a:xfrm>
          <a:off x="355658" y="2255347"/>
          <a:ext cx="2643839" cy="699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Lucida Sans Unicode" panose="020B0602030504020204" pitchFamily="34" charset="0"/>
              <a:cs typeface="Lucida Sans Unicode" panose="020B0602030504020204" pitchFamily="34" charset="0"/>
            </a:rPr>
            <a:t>Matched fragment with highest affinity compound</a:t>
          </a:r>
        </a:p>
      </dsp:txBody>
      <dsp:txXfrm>
        <a:off x="355658" y="2255347"/>
        <a:ext cx="2643839" cy="699197"/>
      </dsp:txXfrm>
    </dsp:sp>
    <dsp:sp modelId="{E5902B02-BE06-403A-A032-7DF17F547172}">
      <dsp:nvSpPr>
        <dsp:cNvPr id="0" name=""/>
        <dsp:cNvSpPr/>
      </dsp:nvSpPr>
      <dsp:spPr>
        <a:xfrm>
          <a:off x="2759149" y="3670784"/>
          <a:ext cx="2403490" cy="699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Lucida Sans Unicode" panose="020B0602030504020204" pitchFamily="34" charset="0"/>
              <a:cs typeface="Lucida Sans Unicode" panose="020B0602030504020204" pitchFamily="34" charset="0"/>
            </a:rPr>
            <a:t>(3,5-dimethyl-1-phenylpyrazol-4-yl)methano</a:t>
          </a:r>
          <a:endParaRPr lang="en-US" sz="1400" b="1" kern="1200">
            <a:latin typeface="Lucida Sans Unicode" panose="020B0602030504020204" pitchFamily="34" charset="0"/>
            <a:cs typeface="Lucida Sans Unicode" panose="020B0602030504020204" pitchFamily="34" charset="0"/>
          </a:endParaRPr>
        </a:p>
      </dsp:txBody>
      <dsp:txXfrm>
        <a:off x="2759149" y="3670784"/>
        <a:ext cx="2403490" cy="699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0AE17-E588-4141-B248-825C1EB5EDAF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E76B6-8028-457E-BA69-797AB73E1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3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9ACC6-7D61-4CB2-95D4-EB47A840F4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51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E76B6-8028-457E-BA69-797AB73E12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02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E76B6-8028-457E-BA69-797AB73E12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79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5F225-9521-55A4-C268-AD35E36335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4559F-D96A-6CF7-E680-33A15D40D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9B108-E61B-EC38-8E38-EE2B518B3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8D9-5B53-49A3-BAD1-08648003DE59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AB3C6-84A6-90E1-4914-0CBA13174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69557-0A02-887D-C0C6-C517B425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C30D-8DB8-4710-B648-FB5BDFFFA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23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8D907-8ECF-29B8-E0ED-67BA9C6C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47F4CC-7FD0-EB21-0FCC-C80B68D42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BA90E-A8F0-7B08-FDC7-6872060E4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8D9-5B53-49A3-BAD1-08648003DE59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BA203-50AF-CBF3-108E-865A90C54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4004F-EDCC-7605-2CF9-9BD8B623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C30D-8DB8-4710-B648-FB5BDFFFA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82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FBD223-BB97-9C0F-26D9-80F288BFA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902B3E-5C6B-8BA5-B682-C94966061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73A42-1448-39F3-3067-61B6A9EDA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8D9-5B53-49A3-BAD1-08648003DE59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2EFBB-64BF-0BBD-A112-D5ED3E13C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60283-8C4D-2CB1-CB02-FA139097F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C30D-8DB8-4710-B648-FB5BDFFFA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83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F8019-1CC7-547D-EFD5-E8F8206A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FBF62-F152-FA39-69DA-885C1DC4E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0A9A8-A0C8-FFC4-43D1-D8F7619E0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8D9-5B53-49A3-BAD1-08648003DE59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18A38-953D-ADB2-2318-CFCB2EDA6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EECCB-3692-DF43-FF02-0B8C8021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C30D-8DB8-4710-B648-FB5BDFFFA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12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F9BEF-4229-59EF-7E82-EC6607740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9DBCA-B13A-FD2D-601B-7ACBB36D0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9A243-B9FA-FBC7-53FA-DAF78DE4D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8D9-5B53-49A3-BAD1-08648003DE59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45C8F-C440-2C59-5A99-2E1FE95CD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3F95D-B46B-E7B6-24BF-7E85DC4A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C30D-8DB8-4710-B648-FB5BDFFFA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73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FC833-FC56-042D-5B35-E39E01FCD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98A55-A784-4A81-CCC6-830D45E9EA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9D0BE2-9639-E900-2624-9950B0497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906BC-C79F-E581-B2E1-A28518F19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8D9-5B53-49A3-BAD1-08648003DE59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618BE-308D-200E-94B2-7F568CFFC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6BD9C-E7F0-2B50-F498-D7949B7C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C30D-8DB8-4710-B648-FB5BDFFFA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09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C944-7BDF-FBC9-89CF-1A07E935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2DC4E-F89E-2D8F-970B-660FDB835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91031-0002-2FCD-FF0B-EDA7720FD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761BD-44BA-D874-6D57-D77C850818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5BC4B-81EC-3736-8041-2B8FC9A28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6F83D0-8047-9E9D-DA76-C706BF3D2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8D9-5B53-49A3-BAD1-08648003DE59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6728B4-3834-12FD-8EED-75595C703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5E1606-FB99-6AF0-594B-015C561AC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C30D-8DB8-4710-B648-FB5BDFFFA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23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8C61-EEDC-6BFB-0870-125F82575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6B5859-BC74-B6B4-8D3C-7CA2E6DF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8D9-5B53-49A3-BAD1-08648003DE59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E1C10-6384-74E8-4214-2E88B1AB0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EB2DA-6568-E8F7-7088-9B1480C23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C30D-8DB8-4710-B648-FB5BDFFFA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13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3A656C-DCA0-A85B-F938-1C51DEDF5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8D9-5B53-49A3-BAD1-08648003DE59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60C5F-CCE2-432C-F48E-472E68D0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3D8E0-B71D-E08C-352B-40529880A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C30D-8DB8-4710-B648-FB5BDFFFA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25983-6C00-B1D5-879B-92CDEE5B5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48975-0F40-B688-F9A3-AAA1732D2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8250DF-06B1-01A6-ADE9-B03C954B9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9275F-2C97-3CCC-513C-5C0473343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8D9-5B53-49A3-BAD1-08648003DE59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E1669-672A-7764-2198-0B71C6A85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A1F63-1C21-167D-A74E-8EBB33B9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C30D-8DB8-4710-B648-FB5BDFFFA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03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4B63-98EF-996E-DCAE-296BF484B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41FF32-DA4D-FEEE-4C9F-9D89752CB4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67D46-3109-1A2D-5F7B-8552853B4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DEFB9-DA6A-BC00-6547-EADD05281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8D9-5B53-49A3-BAD1-08648003DE59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7F8AD-E7BF-26F8-0846-C4C8A970C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FBA1E-37DF-C455-F04D-741973DA1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C30D-8DB8-4710-B648-FB5BDFFFA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04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ACF895-2D5A-1DEA-AD19-973B04B6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C8468-9E70-74CE-D033-7570684D6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82761-30A6-8683-CC7B-C0A429424D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698D9-5B53-49A3-BAD1-08648003DE59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31F7D-E7B0-41F8-0C6D-0A218540A0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9CB56-8F8B-14D7-D595-D646A8B98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1C30D-8DB8-4710-B648-FB5BDFFFA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51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>
            <a:extLst>
              <a:ext uri="{FF2B5EF4-FFF2-40B4-BE49-F238E27FC236}">
                <a16:creationId xmlns:a16="http://schemas.microsoft.com/office/drawing/2014/main" id="{4856B176-E447-9D60-4AD3-0BC7EE058088}"/>
              </a:ext>
            </a:extLst>
          </p:cNvPr>
          <p:cNvSpPr/>
          <p:nvPr/>
        </p:nvSpPr>
        <p:spPr>
          <a:xfrm>
            <a:off x="202888" y="2265708"/>
            <a:ext cx="11836712" cy="1467561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82125" tIns="41062" rIns="82125" bIns="41062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96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6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6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6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latin typeface="Bookman Old Style" panose="02050604050505020204" pitchFamily="18" charset="0"/>
              </a:rPr>
              <a:t>A CHEMINFORMATICS APPROACH FOR PROTAC-MEDIATED CLEARANCE OF PARKINSON’S DISEASE PROTEIN AGGREGATES</a:t>
            </a:r>
          </a:p>
          <a:p>
            <a:pPr algn="ctr"/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7BB066-05BA-5005-6FCE-F2E4C04D0C1D}"/>
              </a:ext>
            </a:extLst>
          </p:cNvPr>
          <p:cNvSpPr txBox="1"/>
          <p:nvPr/>
        </p:nvSpPr>
        <p:spPr>
          <a:xfrm>
            <a:off x="2" y="4452606"/>
            <a:ext cx="4678357" cy="1467561"/>
          </a:xfrm>
          <a:prstGeom prst="rect">
            <a:avLst/>
          </a:prstGeom>
          <a:noFill/>
        </p:spPr>
        <p:txBody>
          <a:bodyPr wrap="square" lIns="82125" tIns="41062" rIns="82125" bIns="41062">
            <a:spAutoFit/>
          </a:bodyPr>
          <a:lstStyle/>
          <a:p>
            <a:pPr algn="ctr"/>
            <a:r>
              <a:rPr lang="en-US" sz="1799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Supervision of </a:t>
            </a:r>
            <a:endParaRPr lang="en-IN" sz="1799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799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R.M.VIDHYAVATHI</a:t>
            </a:r>
          </a:p>
          <a:p>
            <a:pPr algn="ctr"/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</a:p>
          <a:p>
            <a:pPr algn="ctr"/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Bioinformatics</a:t>
            </a:r>
          </a:p>
          <a:p>
            <a:pPr algn="ctr"/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Alagappa University, Karaikudi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9FEBE1-CA0F-D051-8A4E-DBD07F0A475B}"/>
              </a:ext>
            </a:extLst>
          </p:cNvPr>
          <p:cNvSpPr txBox="1"/>
          <p:nvPr/>
        </p:nvSpPr>
        <p:spPr>
          <a:xfrm>
            <a:off x="7744549" y="4516136"/>
            <a:ext cx="3807655" cy="1467561"/>
          </a:xfrm>
          <a:prstGeom prst="rect">
            <a:avLst/>
          </a:prstGeom>
          <a:noFill/>
        </p:spPr>
        <p:txBody>
          <a:bodyPr wrap="square" lIns="82125" tIns="41062" rIns="82125" bIns="41062">
            <a:spAutoFit/>
          </a:bodyPr>
          <a:lstStyle/>
          <a:p>
            <a:pPr algn="ctr"/>
            <a:r>
              <a:rPr lang="en-US" sz="1799" b="1" dirty="0">
                <a:solidFill>
                  <a:srgbClr val="3A0E1C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Sadana priti R</a:t>
            </a:r>
          </a:p>
          <a:p>
            <a:pPr algn="ctr"/>
            <a:r>
              <a:rPr lang="en-US" sz="1799" b="1" dirty="0">
                <a:solidFill>
                  <a:schemeClr val="accent5">
                    <a:lumMod val="50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Reg. No. 2023502020</a:t>
            </a:r>
          </a:p>
          <a:p>
            <a:pPr algn="ctr"/>
            <a:r>
              <a:rPr lang="en-US" sz="1799" b="1" dirty="0">
                <a:solidFill>
                  <a:schemeClr val="accent5">
                    <a:lumMod val="50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(MSc II - year)</a:t>
            </a:r>
          </a:p>
          <a:p>
            <a:pPr algn="ctr"/>
            <a:r>
              <a:rPr lang="en-US" sz="1799" b="1" dirty="0">
                <a:solidFill>
                  <a:schemeClr val="accent5">
                    <a:lumMod val="50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Department of Bioinformatics</a:t>
            </a:r>
          </a:p>
          <a:p>
            <a:pPr algn="ctr"/>
            <a:r>
              <a:rPr lang="en-US" sz="1799" b="1" dirty="0">
                <a:solidFill>
                  <a:schemeClr val="accent5">
                    <a:lumMod val="50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Alagappa University, Karaikudi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3E6F756-C5C6-CE49-579A-64524AF95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598" y="455432"/>
            <a:ext cx="7003779" cy="1175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125" tIns="41062" rIns="82125" bIns="41062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799" b="1" dirty="0">
                <a:solidFill>
                  <a:srgbClr val="002060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DEPARTMENT OF BIOINFORMATICS</a:t>
            </a:r>
            <a:endParaRPr lang="en-US" altLang="en-US" sz="2799" dirty="0">
              <a:ea typeface="Times New Roman" panose="02020603050405020304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799" b="1" dirty="0">
                <a:solidFill>
                  <a:srgbClr val="00B050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ALAGAPPA UNIVERSITY</a:t>
            </a:r>
            <a:endParaRPr lang="en-US" altLang="en-US" sz="2799" dirty="0">
              <a:ea typeface="Times New Roman" panose="02020603050405020304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i="1" dirty="0">
                <a:solidFill>
                  <a:srgbClr val="00206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endParaRPr lang="en-US" altLang="en-US" sz="1500" dirty="0">
              <a:latin typeface="Arial" panose="020B060402020202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D770762-966D-37DA-F898-2952BA3F1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859" y="1451328"/>
            <a:ext cx="4195257" cy="544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125" tIns="41062" rIns="82125" bIns="41062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>
                <a:latin typeface="Calibri" panose="020F0502020204030204" pitchFamily="34" charset="0"/>
                <a:ea typeface="Times New Roman" panose="02020603050405020304" pitchFamily="18" charset="0"/>
                <a:cs typeface="Cambria" panose="02040503050406030204" pitchFamily="18" charset="0"/>
              </a:rPr>
              <a:t>	</a:t>
            </a:r>
            <a:r>
              <a:rPr lang="en-US" altLang="en-US" sz="1000" b="1" dirty="0">
                <a:solidFill>
                  <a:srgbClr val="17365D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mbria" panose="02040503050406030204" pitchFamily="18" charset="0"/>
              </a:rPr>
              <a:t>								</a:t>
            </a:r>
            <a:endParaRPr lang="en-US" altLang="en-US" sz="1799" dirty="0">
              <a:latin typeface="Arial" panose="020B0604020202020204" pitchFamily="34" charset="0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9603052" y="389197"/>
            <a:ext cx="1313118" cy="1093644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1172353" y="389197"/>
            <a:ext cx="1166826" cy="109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24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C92BA5F-FFF0-542F-CC22-AF3C42ADF6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3531433"/>
              </p:ext>
            </p:extLst>
          </p:nvPr>
        </p:nvGraphicFramePr>
        <p:xfrm>
          <a:off x="838200" y="326571"/>
          <a:ext cx="11190514" cy="6335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298E6B3-CA82-F729-AEAC-9910CB499BD5}"/>
              </a:ext>
            </a:extLst>
          </p:cNvPr>
          <p:cNvSpPr txBox="1"/>
          <p:nvPr/>
        </p:nvSpPr>
        <p:spPr>
          <a:xfrm>
            <a:off x="391886" y="729343"/>
            <a:ext cx="914400" cy="452431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3200" dirty="0"/>
              <a:t>W</a:t>
            </a:r>
          </a:p>
          <a:p>
            <a:r>
              <a:rPr lang="en-US" sz="3200" dirty="0"/>
              <a:t>O</a:t>
            </a:r>
          </a:p>
          <a:p>
            <a:r>
              <a:rPr lang="en-US" sz="3200" dirty="0"/>
              <a:t>R</a:t>
            </a:r>
          </a:p>
          <a:p>
            <a:r>
              <a:rPr lang="en-US" sz="3200" dirty="0"/>
              <a:t>K</a:t>
            </a:r>
          </a:p>
          <a:p>
            <a:endParaRPr lang="en-US" sz="3200" dirty="0"/>
          </a:p>
          <a:p>
            <a:r>
              <a:rPr lang="en-US" sz="3200" dirty="0"/>
              <a:t>F</a:t>
            </a:r>
          </a:p>
          <a:p>
            <a:r>
              <a:rPr lang="en-US" sz="3200" dirty="0"/>
              <a:t>L</a:t>
            </a:r>
          </a:p>
          <a:p>
            <a:r>
              <a:rPr lang="en-US" sz="3200" dirty="0"/>
              <a:t>O</a:t>
            </a:r>
          </a:p>
          <a:p>
            <a:r>
              <a:rPr lang="en-US" sz="32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961313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EB62DD-E46B-A6A0-ED42-AECFD6642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24" y="1952303"/>
            <a:ext cx="3885971" cy="4191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39A6C0-6260-79BA-3310-F8A9E4416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8" t="5714" r="34799" b="5714"/>
          <a:stretch/>
        </p:blipFill>
        <p:spPr>
          <a:xfrm>
            <a:off x="4824885" y="-1"/>
            <a:ext cx="229829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2BA751-9CE3-36BE-9C3A-F33C9C2F3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19" r="15758" b="30635"/>
          <a:stretch/>
        </p:blipFill>
        <p:spPr>
          <a:xfrm>
            <a:off x="7328630" y="2933700"/>
            <a:ext cx="4464279" cy="2862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02F353-23FE-844E-03B5-9BB4FD7870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766" y="1205566"/>
            <a:ext cx="3988005" cy="10287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7530C3-5A2E-4E5F-AB1A-59A9FFE3480F}"/>
              </a:ext>
            </a:extLst>
          </p:cNvPr>
          <p:cNvSpPr txBox="1"/>
          <p:nvPr/>
        </p:nvSpPr>
        <p:spPr>
          <a:xfrm>
            <a:off x="495324" y="772886"/>
            <a:ext cx="3978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 – Protein Docking</a:t>
            </a:r>
          </a:p>
        </p:txBody>
      </p:sp>
    </p:spTree>
    <p:extLst>
      <p:ext uri="{BB962C8B-B14F-4D97-AF65-F5344CB8AC3E}">
        <p14:creationId xmlns:p14="http://schemas.microsoft.com/office/powerpoint/2010/main" val="9105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D73C17E-BFE5-07B5-BA79-35C0F6DEE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946484"/>
              </p:ext>
            </p:extLst>
          </p:nvPr>
        </p:nvGraphicFramePr>
        <p:xfrm>
          <a:off x="304668" y="405743"/>
          <a:ext cx="11582663" cy="588917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399441">
                  <a:extLst>
                    <a:ext uri="{9D8B030D-6E8A-4147-A177-3AD203B41FA5}">
                      <a16:colId xmlns:a16="http://schemas.microsoft.com/office/drawing/2014/main" val="2743293058"/>
                    </a:ext>
                  </a:extLst>
                </a:gridCol>
                <a:gridCol w="2493818">
                  <a:extLst>
                    <a:ext uri="{9D8B030D-6E8A-4147-A177-3AD203B41FA5}">
                      <a16:colId xmlns:a16="http://schemas.microsoft.com/office/drawing/2014/main" val="3570361608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85344788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741106724"/>
                    </a:ext>
                  </a:extLst>
                </a:gridCol>
                <a:gridCol w="3269804">
                  <a:extLst>
                    <a:ext uri="{9D8B030D-6E8A-4147-A177-3AD203B41FA5}">
                      <a16:colId xmlns:a16="http://schemas.microsoft.com/office/drawing/2014/main" val="3416158527"/>
                    </a:ext>
                  </a:extLst>
                </a:gridCol>
              </a:tblGrid>
              <a:tr h="707572">
                <a:tc>
                  <a:txBody>
                    <a:bodyPr/>
                    <a:lstStyle/>
                    <a:p>
                      <a:r>
                        <a:rPr lang="en-US" dirty="0"/>
                        <a:t>PROTAC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MOLECULAR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738579"/>
                  </a:ext>
                </a:extLst>
              </a:tr>
              <a:tr h="1915861">
                <a:tc>
                  <a:txBody>
                    <a:bodyPr/>
                    <a:lstStyle/>
                    <a:p>
                      <a:r>
                        <a:rPr lang="en-US" dirty="0"/>
                        <a:t>WARHEAD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2-[3-(1,3-benzothiazol-2-yl)piperidin-1-yl]-N-(3,5-dimethyl-1-phenyl-1H-pyrazol-4-yl)acetamide</a:t>
                      </a:r>
                    </a:p>
                    <a:p>
                      <a:r>
                        <a:rPr lang="en-US" dirty="0"/>
                        <a:t>(CID 16358423)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CC1=C(C(=NN1C2=CC=CC=C2)C)NC(=O)CN3CCCC(C3)C4=NC5=CC=CC=C5S4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445.6 g/mol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667536"/>
                  </a:ext>
                </a:extLst>
              </a:tr>
              <a:tr h="980963">
                <a:tc>
                  <a:txBody>
                    <a:bodyPr/>
                    <a:lstStyle/>
                    <a:p>
                      <a:r>
                        <a:rPr lang="en-US" dirty="0"/>
                        <a:t>LINKER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N-heptyl-2-hydroxyacetamide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(CID </a:t>
                      </a:r>
                      <a:r>
                        <a:rPr lang="en-US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135304905)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CCCCCCCNC(=O)CO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173.25 g/mol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2604"/>
                  </a:ext>
                </a:extLst>
              </a:tr>
              <a:tr h="2077019">
                <a:tc>
                  <a:txBody>
                    <a:bodyPr/>
                    <a:lstStyle/>
                    <a:p>
                      <a:r>
                        <a:rPr lang="en-US" dirty="0"/>
                        <a:t>BINDER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NIMBOLID</a:t>
                      </a:r>
                    </a:p>
                    <a:p>
                      <a:r>
                        <a:rPr lang="en-US" dirty="0"/>
                        <a:t>(CID 12313376)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CC1=C2[C@@H](C[C@H]1C3=COC=C3)O[C@H]4[C@@]2([C@@H]([C@@]5([C@H]6[C@H]4OC(=O)[C@@]6(C=CC5=O)C)C)CC(=O)OC)C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466.5 g/mol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54429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78DF27B-FEC9-3D7E-F5B4-BB254E9BF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" r="3440"/>
          <a:stretch/>
        </p:blipFill>
        <p:spPr>
          <a:xfrm>
            <a:off x="8642737" y="1166191"/>
            <a:ext cx="3244593" cy="18553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2096E-0383-0B60-70D2-233EB8A73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565" y="2533331"/>
            <a:ext cx="2280557" cy="2280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7899C5-3DBE-C2E9-1A50-834DF36C6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" r="-1011"/>
          <a:stretch/>
        </p:blipFill>
        <p:spPr>
          <a:xfrm>
            <a:off x="8642737" y="4224695"/>
            <a:ext cx="3244593" cy="207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5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5FC3547-CB0C-1ECD-B208-58B00D8DA4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7022397"/>
              </p:ext>
            </p:extLst>
          </p:nvPr>
        </p:nvGraphicFramePr>
        <p:xfrm>
          <a:off x="244549" y="159488"/>
          <a:ext cx="5518298" cy="4369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590CD58-7D3F-C63E-3273-5C5AB43B82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5" t="14628" r="15369" b="22988"/>
          <a:stretch/>
        </p:blipFill>
        <p:spPr bwMode="auto">
          <a:xfrm>
            <a:off x="3258879" y="4767640"/>
            <a:ext cx="2174451" cy="14205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60307FA-07DF-C331-FB59-1BE1B0762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417320"/>
              </p:ext>
            </p:extLst>
          </p:nvPr>
        </p:nvGraphicFramePr>
        <p:xfrm>
          <a:off x="6327258" y="750865"/>
          <a:ext cx="4996415" cy="4872554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2233892">
                  <a:extLst>
                    <a:ext uri="{9D8B030D-6E8A-4147-A177-3AD203B41FA5}">
                      <a16:colId xmlns:a16="http://schemas.microsoft.com/office/drawing/2014/main" val="3040645728"/>
                    </a:ext>
                  </a:extLst>
                </a:gridCol>
                <a:gridCol w="2762523">
                  <a:extLst>
                    <a:ext uri="{9D8B030D-6E8A-4147-A177-3AD203B41FA5}">
                      <a16:colId xmlns:a16="http://schemas.microsoft.com/office/drawing/2014/main" val="2366524931"/>
                    </a:ext>
                  </a:extLst>
                </a:gridCol>
              </a:tblGrid>
              <a:tr h="8205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IUPAC Name</a:t>
                      </a:r>
                      <a:endParaRPr lang="en-US" sz="1400" kern="100">
                        <a:solidFill>
                          <a:srgbClr val="374C8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(3,5-dimethyl-1-phenylpyrazol-4-yl)methanol </a:t>
                      </a:r>
                      <a:endParaRPr lang="en-US" sz="1400" kern="100">
                        <a:solidFill>
                          <a:srgbClr val="374C8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8563664"/>
                  </a:ext>
                </a:extLst>
              </a:tr>
              <a:tr h="3978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SMILES</a:t>
                      </a:r>
                      <a:endParaRPr lang="en-US" sz="1400" kern="100">
                        <a:solidFill>
                          <a:srgbClr val="374C8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CC1=C(C(=NN1C2=CC=CC=C2)C)CO</a:t>
                      </a:r>
                      <a:endParaRPr lang="en-US" sz="1400" kern="100" dirty="0">
                        <a:solidFill>
                          <a:srgbClr val="374C8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4601000"/>
                  </a:ext>
                </a:extLst>
              </a:tr>
              <a:tr h="3978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Pubchem ID</a:t>
                      </a:r>
                      <a:endParaRPr lang="en-US" sz="1400" kern="100">
                        <a:solidFill>
                          <a:srgbClr val="374C8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CID 2526674</a:t>
                      </a:r>
                      <a:endParaRPr lang="en-US" sz="1400" kern="100" dirty="0">
                        <a:solidFill>
                          <a:srgbClr val="374C8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222062"/>
                  </a:ext>
                </a:extLst>
              </a:tr>
              <a:tr h="3978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LogP</a:t>
                      </a:r>
                      <a:endParaRPr lang="en-US" sz="1400" kern="100">
                        <a:solidFill>
                          <a:srgbClr val="374C8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1.97</a:t>
                      </a:r>
                      <a:endParaRPr lang="en-US" sz="1400" kern="100" dirty="0">
                        <a:solidFill>
                          <a:srgbClr val="374C8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5260650"/>
                  </a:ext>
                </a:extLst>
              </a:tr>
              <a:tr h="3978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HBond_Donor</a:t>
                      </a:r>
                      <a:endParaRPr lang="en-US" sz="1400" kern="100">
                        <a:solidFill>
                          <a:srgbClr val="374C8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kern="100">
                        <a:solidFill>
                          <a:srgbClr val="374C8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5537953"/>
                  </a:ext>
                </a:extLst>
              </a:tr>
              <a:tr h="3978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HBond_Acceptor</a:t>
                      </a:r>
                      <a:endParaRPr lang="en-US" sz="1400" kern="100" dirty="0">
                        <a:solidFill>
                          <a:srgbClr val="374C8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kern="100">
                        <a:solidFill>
                          <a:srgbClr val="374C8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4816124"/>
                  </a:ext>
                </a:extLst>
              </a:tr>
              <a:tr h="3978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Molecular Weight</a:t>
                      </a:r>
                      <a:endParaRPr lang="en-US" sz="1400" kern="100">
                        <a:solidFill>
                          <a:srgbClr val="374C8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202.25</a:t>
                      </a:r>
                      <a:endParaRPr lang="en-US" sz="1400" kern="100">
                        <a:solidFill>
                          <a:srgbClr val="374C8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4912917"/>
                  </a:ext>
                </a:extLst>
              </a:tr>
              <a:tr h="3978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Bioavailability Score</a:t>
                      </a:r>
                      <a:endParaRPr lang="en-US" sz="1400" kern="100">
                        <a:solidFill>
                          <a:srgbClr val="374C8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</a:t>
                      </a:r>
                      <a:endParaRPr lang="en-US" sz="1400" kern="100">
                        <a:solidFill>
                          <a:srgbClr val="374C8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9671893"/>
                  </a:ext>
                </a:extLst>
              </a:tr>
              <a:tr h="3978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Lipinski violations</a:t>
                      </a:r>
                      <a:endParaRPr lang="en-US" sz="1400" kern="100">
                        <a:solidFill>
                          <a:srgbClr val="374C8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400" kern="100">
                        <a:solidFill>
                          <a:srgbClr val="374C8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8247937"/>
                  </a:ext>
                </a:extLst>
              </a:tr>
              <a:tr h="3978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Best Matching</a:t>
                      </a:r>
                      <a:endParaRPr lang="en-US" sz="1400" kern="100">
                        <a:solidFill>
                          <a:srgbClr val="374C8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Z46486555</a:t>
                      </a:r>
                      <a:endParaRPr lang="en-US" sz="1400" kern="100">
                        <a:solidFill>
                          <a:srgbClr val="374C8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6184838"/>
                  </a:ext>
                </a:extLst>
              </a:tr>
              <a:tr h="3978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Matching Percentage</a:t>
                      </a:r>
                      <a:endParaRPr lang="en-US" sz="1400" kern="100">
                        <a:solidFill>
                          <a:srgbClr val="374C8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31.81818182</a:t>
                      </a:r>
                      <a:endParaRPr lang="en-US" sz="1400" kern="100" dirty="0">
                        <a:solidFill>
                          <a:srgbClr val="374C8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493879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C1FD143E-736B-A9C4-B1EB-510EC96502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07" y="5197285"/>
            <a:ext cx="1805244" cy="16607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46B763-1F75-0841-B142-9F51F8803E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9" y="3168016"/>
            <a:ext cx="2321575" cy="209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2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E592-C696-BF75-C323-27AAF94A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48315"/>
          </a:xfrm>
        </p:spPr>
        <p:txBody>
          <a:bodyPr/>
          <a:lstStyle/>
          <a:p>
            <a:r>
              <a:rPr lang="en-US" dirty="0"/>
              <a:t>Fragment based drug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70030D-C7C3-219D-0BFD-5AE7CD5CA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7" t="8374" r="11724" b="19787"/>
          <a:stretch/>
        </p:blipFill>
        <p:spPr>
          <a:xfrm>
            <a:off x="190321" y="1293794"/>
            <a:ext cx="3188986" cy="1827718"/>
          </a:xfrm>
          <a:ln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90CD58-7D3F-C63E-3273-5C5AB43B8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5" r="15369" b="13386"/>
          <a:stretch/>
        </p:blipFill>
        <p:spPr>
          <a:xfrm>
            <a:off x="3789427" y="1323603"/>
            <a:ext cx="2005121" cy="1827718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5D3DF9-2B9F-7902-4CDA-5D8A3B7F2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2" t="7514" r="8015" b="14138"/>
          <a:stretch/>
        </p:blipFill>
        <p:spPr>
          <a:xfrm>
            <a:off x="995177" y="4352355"/>
            <a:ext cx="4324913" cy="2115240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E370B7-BE09-BCA4-8A1D-381351E90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763" y="4798574"/>
            <a:ext cx="6723876" cy="1929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6FFF4B-4F01-B14D-A8DB-5518817DE4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4" t="6495" r="34551"/>
          <a:stretch/>
        </p:blipFill>
        <p:spPr>
          <a:xfrm>
            <a:off x="6397454" y="1323603"/>
            <a:ext cx="3067615" cy="2766007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86DECDB4-2944-2F53-075D-21D2C7EE4C98}"/>
              </a:ext>
            </a:extLst>
          </p:cNvPr>
          <p:cNvSpPr/>
          <p:nvPr/>
        </p:nvSpPr>
        <p:spPr>
          <a:xfrm>
            <a:off x="3157633" y="3429000"/>
            <a:ext cx="486112" cy="644236"/>
          </a:xfrm>
          <a:prstGeom prst="downArrow">
            <a:avLst/>
          </a:prstGeom>
          <a:solidFill>
            <a:schemeClr val="accent3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F51BD0-5E68-914B-EB51-2EC39CB0DF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069" y="1669770"/>
            <a:ext cx="2369067" cy="207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77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A74914-D06A-987A-EEAB-BE63C04DB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838" y="587658"/>
            <a:ext cx="5733733" cy="2856615"/>
          </a:xfrm>
          <a:prstGeom prst="rect">
            <a:avLst/>
          </a:prstGeom>
          <a:ln>
            <a:solidFill>
              <a:schemeClr val="tx1"/>
            </a:solidFill>
          </a:ln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6A324F-1397-422D-ABAD-B7DD619B4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8" b="974"/>
          <a:stretch/>
        </p:blipFill>
        <p:spPr>
          <a:xfrm rot="5400000">
            <a:off x="1486030" y="2876367"/>
            <a:ext cx="3413727" cy="454953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57CEA3-4496-F318-B062-8AB0BDEC5334}"/>
              </a:ext>
            </a:extLst>
          </p:cNvPr>
          <p:cNvCxnSpPr/>
          <p:nvPr/>
        </p:nvCxnSpPr>
        <p:spPr>
          <a:xfrm>
            <a:off x="555171" y="3429000"/>
            <a:ext cx="110272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F56E61D-2FEE-45E0-EE61-E9C828C00F87}"/>
              </a:ext>
            </a:extLst>
          </p:cNvPr>
          <p:cNvSpPr txBox="1"/>
          <p:nvPr/>
        </p:nvSpPr>
        <p:spPr>
          <a:xfrm>
            <a:off x="990602" y="335731"/>
            <a:ext cx="510539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PROTAC JOINED USING RDKIT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PROTAC 1 : Binder + Linker + </a:t>
            </a:r>
          </a:p>
          <a:p>
            <a:r>
              <a:rPr lang="en-US" sz="2400" dirty="0"/>
              <a:t>Bioactive Compound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349C74-D666-A66C-35A1-7A1745F4BEAC}"/>
              </a:ext>
            </a:extLst>
          </p:cNvPr>
          <p:cNvSpPr txBox="1"/>
          <p:nvPr/>
        </p:nvSpPr>
        <p:spPr>
          <a:xfrm>
            <a:off x="6999514" y="4691743"/>
            <a:ext cx="4376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PROTAC 2 : Binder + Linker + FBDD-Generated Warhead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711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AB989E-A9D5-D782-E974-36D8E0F6C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363" y="2496058"/>
            <a:ext cx="5696473" cy="36586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8C0BF7-5866-70EE-9897-8E3DC450A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" r="3596"/>
          <a:stretch/>
        </p:blipFill>
        <p:spPr>
          <a:xfrm>
            <a:off x="6340396" y="2496058"/>
            <a:ext cx="5238460" cy="36586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7D3174-3BA2-5875-58B7-B015FD50E7E8}"/>
              </a:ext>
            </a:extLst>
          </p:cNvPr>
          <p:cNvSpPr txBox="1"/>
          <p:nvPr/>
        </p:nvSpPr>
        <p:spPr>
          <a:xfrm>
            <a:off x="510363" y="552892"/>
            <a:ext cx="11068493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PROTAC 1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Binding affinity -13.39 </a:t>
            </a:r>
            <a:r>
              <a:rPr lang="en-US" sz="2400" b="1" dirty="0"/>
              <a:t>kcal/mol</a:t>
            </a:r>
            <a:endParaRPr lang="en-US" sz="2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Hydrogen bond -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His 2162, Arg 2165,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Asn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2049, Lys 2050, Ile 2051,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Phe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2067,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Asn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3060</a:t>
            </a:r>
          </a:p>
          <a:p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Salt bridges</a:t>
            </a:r>
            <a:r>
              <a:rPr lang="en-US" sz="2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His 2162, Arg 2165, Asp 3058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8DB862-CFCD-00E1-BC14-4C8778B5B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r="3025"/>
          <a:stretch/>
        </p:blipFill>
        <p:spPr>
          <a:xfrm>
            <a:off x="480238" y="2327565"/>
            <a:ext cx="6404345" cy="40249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2A1587-7CC3-1BB8-02C0-36B6D36B1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1" b="5761"/>
          <a:stretch/>
        </p:blipFill>
        <p:spPr>
          <a:xfrm>
            <a:off x="6997338" y="2327565"/>
            <a:ext cx="4411398" cy="4024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6EFF11-D705-C040-3E28-DDECADB866C4}"/>
              </a:ext>
            </a:extLst>
          </p:cNvPr>
          <p:cNvSpPr txBox="1"/>
          <p:nvPr/>
        </p:nvSpPr>
        <p:spPr>
          <a:xfrm>
            <a:off x="443024" y="372140"/>
            <a:ext cx="10965712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PROTAC 2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Binding Affinity -18.31 </a:t>
            </a:r>
            <a:r>
              <a:rPr lang="en-US" sz="2400" b="1" dirty="0"/>
              <a:t>kcal/mol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Hydrogen bonds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Glu 2160, His 2162, Arg 2165 and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Asn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3060</a:t>
            </a:r>
          </a:p>
          <a:p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Salt bridges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His 2162 and Arg 2165</a:t>
            </a:r>
          </a:p>
          <a:p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ydrophobic contacts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Leu 2046, Lys 2050, Ile 2051, Ala 2065 and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Phe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2067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602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5">
            <a:extLst>
              <a:ext uri="{FF2B5EF4-FFF2-40B4-BE49-F238E27FC236}">
                <a16:creationId xmlns:a16="http://schemas.microsoft.com/office/drawing/2014/main" id="{C8032497-2E94-603F-DBBC-C83E681AE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" t="3787" r="6410" b="10843"/>
          <a:stretch>
            <a:fillRect/>
          </a:stretch>
        </p:blipFill>
        <p:spPr bwMode="auto">
          <a:xfrm>
            <a:off x="299114" y="1021319"/>
            <a:ext cx="25209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6">
            <a:extLst>
              <a:ext uri="{FF2B5EF4-FFF2-40B4-BE49-F238E27FC236}">
                <a16:creationId xmlns:a16="http://schemas.microsoft.com/office/drawing/2014/main" id="{7795DB09-4546-0B6A-1B0E-CFF787444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8" t="4138" r="10255" b="9364"/>
          <a:stretch>
            <a:fillRect/>
          </a:stretch>
        </p:blipFill>
        <p:spPr bwMode="auto">
          <a:xfrm>
            <a:off x="3059333" y="951469"/>
            <a:ext cx="2895600" cy="149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9">
            <a:extLst>
              <a:ext uri="{FF2B5EF4-FFF2-40B4-BE49-F238E27FC236}">
                <a16:creationId xmlns:a16="http://schemas.microsoft.com/office/drawing/2014/main" id="{B7AB61D1-550C-8D7E-EF4A-7865B5865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686" y="1021319"/>
            <a:ext cx="2520950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10">
            <a:extLst>
              <a:ext uri="{FF2B5EF4-FFF2-40B4-BE49-F238E27FC236}">
                <a16:creationId xmlns:a16="http://schemas.microsoft.com/office/drawing/2014/main" id="{AB53BB20-174C-6506-3232-368EA4FC8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0"/>
          <a:stretch>
            <a:fillRect/>
          </a:stretch>
        </p:blipFill>
        <p:spPr bwMode="auto">
          <a:xfrm>
            <a:off x="9003636" y="951469"/>
            <a:ext cx="288925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11">
            <a:extLst>
              <a:ext uri="{FF2B5EF4-FFF2-40B4-BE49-F238E27FC236}">
                <a16:creationId xmlns:a16="http://schemas.microsoft.com/office/drawing/2014/main" id="{EA384718-F22B-B472-E0D9-A5112D586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14" y="4063558"/>
            <a:ext cx="2413000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12">
            <a:extLst>
              <a:ext uri="{FF2B5EF4-FFF2-40B4-BE49-F238E27FC236}">
                <a16:creationId xmlns:a16="http://schemas.microsoft.com/office/drawing/2014/main" id="{C3AB0FC8-49A2-55A7-437D-377723B9C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942" y="4063558"/>
            <a:ext cx="29972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13">
            <a:extLst>
              <a:ext uri="{FF2B5EF4-FFF2-40B4-BE49-F238E27FC236}">
                <a16:creationId xmlns:a16="http://schemas.microsoft.com/office/drawing/2014/main" id="{5695A548-E48A-B9C3-6F90-F38CC8B1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56471"/>
            <a:ext cx="240030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14">
            <a:extLst>
              <a:ext uri="{FF2B5EF4-FFF2-40B4-BE49-F238E27FC236}">
                <a16:creationId xmlns:a16="http://schemas.microsoft.com/office/drawing/2014/main" id="{3BBB8CEF-B8A7-3B1C-429C-8BF06A6C8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3" b="6239"/>
          <a:stretch>
            <a:fillRect/>
          </a:stretch>
        </p:blipFill>
        <p:spPr bwMode="auto">
          <a:xfrm>
            <a:off x="8794159" y="4038158"/>
            <a:ext cx="3009900" cy="125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9">
            <a:extLst>
              <a:ext uri="{FF2B5EF4-FFF2-40B4-BE49-F238E27FC236}">
                <a16:creationId xmlns:a16="http://schemas.microsoft.com/office/drawing/2014/main" id="{38BEDEE1-2B96-7619-73B9-C2EFE1B05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9164" y="-186898"/>
            <a:ext cx="479713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DENSITY FUNCTIONAL THEORY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93476F0B-B3FC-5A23-C753-F75D67B34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290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Fig: HOMO-LUMO Structure of FBDD Generated Warhead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215B7-7960-0F1F-1369-9A92ABF72BDF}"/>
              </a:ext>
            </a:extLst>
          </p:cNvPr>
          <p:cNvSpPr txBox="1"/>
          <p:nvPr/>
        </p:nvSpPr>
        <p:spPr>
          <a:xfrm>
            <a:off x="299114" y="3104707"/>
            <a:ext cx="1131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HOMO-LUMO Structure of Binder (CID 12313376) </a:t>
            </a:r>
            <a:r>
              <a:rPr kumimoji="0" lang="en-US" altLang="en-US" b="0" i="0" u="none" strike="noStrike" kern="0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HOMO-LUMO Structure of Linker (CID 135304905)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A9D6E9-9993-8355-AF0F-993D9AE3B11E}"/>
              </a:ext>
            </a:extLst>
          </p:cNvPr>
          <p:cNvSpPr txBox="1"/>
          <p:nvPr/>
        </p:nvSpPr>
        <p:spPr>
          <a:xfrm>
            <a:off x="498764" y="5832764"/>
            <a:ext cx="11394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HOMO-LUMO Structure of Warhead (CID 16358423) </a:t>
            </a:r>
            <a:r>
              <a:rPr lang="en-US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HOMO-LUMO Structure of  FBDD Generated Warhead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318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0A28DE-F8B4-B6BA-FE40-7E3ECE8ADB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2" r="10205"/>
          <a:stretch/>
        </p:blipFill>
        <p:spPr bwMode="auto">
          <a:xfrm>
            <a:off x="1021963" y="401875"/>
            <a:ext cx="3356074" cy="26923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207DF8-F6A7-7308-EEB7-48D12D22AA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5" r="4943"/>
          <a:stretch/>
        </p:blipFill>
        <p:spPr bwMode="auto">
          <a:xfrm>
            <a:off x="7929674" y="226090"/>
            <a:ext cx="3602182" cy="30438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22E792-6089-BC82-DCFC-6A9318D464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 r="8314"/>
          <a:stretch/>
        </p:blipFill>
        <p:spPr bwMode="auto">
          <a:xfrm>
            <a:off x="1021963" y="3269967"/>
            <a:ext cx="3879130" cy="29794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B89865-AAB6-8E7E-A5A1-C29AEC7C5C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r="6929"/>
          <a:stretch/>
        </p:blipFill>
        <p:spPr bwMode="auto">
          <a:xfrm>
            <a:off x="7647710" y="3373638"/>
            <a:ext cx="3255676" cy="29101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8A3B95-EAB2-B335-2D6F-4461DDD5A9D4}"/>
              </a:ext>
            </a:extLst>
          </p:cNvPr>
          <p:cNvCxnSpPr/>
          <p:nvPr/>
        </p:nvCxnSpPr>
        <p:spPr>
          <a:xfrm>
            <a:off x="304800" y="3269967"/>
            <a:ext cx="112270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D47B09-8D9D-19B5-29B5-69E252302AA4}"/>
              </a:ext>
            </a:extLst>
          </p:cNvPr>
          <p:cNvSpPr txBox="1"/>
          <p:nvPr/>
        </p:nvSpPr>
        <p:spPr>
          <a:xfrm>
            <a:off x="5278582" y="1039596"/>
            <a:ext cx="24972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HOMO - LUMO Structure of </a:t>
            </a:r>
          </a:p>
          <a:p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PROTAC 1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4DDB3-3BFB-A565-DAEC-9583AE2288DD}"/>
              </a:ext>
            </a:extLst>
          </p:cNvPr>
          <p:cNvSpPr txBox="1"/>
          <p:nvPr/>
        </p:nvSpPr>
        <p:spPr>
          <a:xfrm>
            <a:off x="5278582" y="4294909"/>
            <a:ext cx="2012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HOMO - LUMO Structure of PROTAC 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1988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D5973B-C9A5-2766-FE89-7483BC863FCB}"/>
              </a:ext>
            </a:extLst>
          </p:cNvPr>
          <p:cNvSpPr txBox="1"/>
          <p:nvPr/>
        </p:nvSpPr>
        <p:spPr>
          <a:xfrm>
            <a:off x="359229" y="609600"/>
            <a:ext cx="5420299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 aggregation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process where individual protein molecules stick together and form clumps or clusters.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usually happens when proteins are misfolded or unstable, and it can make them insoluble and inactive.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formation of these aggregates promotes loss of protein function, saturates the protein quality control machinery, and leads to aberrant interactions and the subsequent co-aggregation of other essential cellular proteins.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4C324-FD96-5BCE-F855-FE9CC8D53D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27" y="818509"/>
            <a:ext cx="5094280" cy="522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91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8FA571-5E98-FB65-7ECB-2B8AF5277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571231"/>
              </p:ext>
            </p:extLst>
          </p:nvPr>
        </p:nvGraphicFramePr>
        <p:xfrm>
          <a:off x="696686" y="762000"/>
          <a:ext cx="10896600" cy="544497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393371">
                  <a:extLst>
                    <a:ext uri="{9D8B030D-6E8A-4147-A177-3AD203B41FA5}">
                      <a16:colId xmlns:a16="http://schemas.microsoft.com/office/drawing/2014/main" val="2092147733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3141435697"/>
                    </a:ext>
                  </a:extLst>
                </a:gridCol>
                <a:gridCol w="968828">
                  <a:extLst>
                    <a:ext uri="{9D8B030D-6E8A-4147-A177-3AD203B41FA5}">
                      <a16:colId xmlns:a16="http://schemas.microsoft.com/office/drawing/2014/main" val="568151101"/>
                    </a:ext>
                  </a:extLst>
                </a:gridCol>
                <a:gridCol w="925286">
                  <a:extLst>
                    <a:ext uri="{9D8B030D-6E8A-4147-A177-3AD203B41FA5}">
                      <a16:colId xmlns:a16="http://schemas.microsoft.com/office/drawing/2014/main" val="3588095410"/>
                    </a:ext>
                  </a:extLst>
                </a:gridCol>
                <a:gridCol w="936172">
                  <a:extLst>
                    <a:ext uri="{9D8B030D-6E8A-4147-A177-3AD203B41FA5}">
                      <a16:colId xmlns:a16="http://schemas.microsoft.com/office/drawing/2014/main" val="1707145864"/>
                    </a:ext>
                  </a:extLst>
                </a:gridCol>
                <a:gridCol w="859971">
                  <a:extLst>
                    <a:ext uri="{9D8B030D-6E8A-4147-A177-3AD203B41FA5}">
                      <a16:colId xmlns:a16="http://schemas.microsoft.com/office/drawing/2014/main" val="1983748661"/>
                    </a:ext>
                  </a:extLst>
                </a:gridCol>
                <a:gridCol w="794657">
                  <a:extLst>
                    <a:ext uri="{9D8B030D-6E8A-4147-A177-3AD203B41FA5}">
                      <a16:colId xmlns:a16="http://schemas.microsoft.com/office/drawing/2014/main" val="1585589569"/>
                    </a:ext>
                  </a:extLst>
                </a:gridCol>
                <a:gridCol w="881743">
                  <a:extLst>
                    <a:ext uri="{9D8B030D-6E8A-4147-A177-3AD203B41FA5}">
                      <a16:colId xmlns:a16="http://schemas.microsoft.com/office/drawing/2014/main" val="4018629749"/>
                    </a:ext>
                  </a:extLst>
                </a:gridCol>
                <a:gridCol w="859971">
                  <a:extLst>
                    <a:ext uri="{9D8B030D-6E8A-4147-A177-3AD203B41FA5}">
                      <a16:colId xmlns:a16="http://schemas.microsoft.com/office/drawing/2014/main" val="3881531565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2405484199"/>
                    </a:ext>
                  </a:extLst>
                </a:gridCol>
                <a:gridCol w="794657">
                  <a:extLst>
                    <a:ext uri="{9D8B030D-6E8A-4147-A177-3AD203B41FA5}">
                      <a16:colId xmlns:a16="http://schemas.microsoft.com/office/drawing/2014/main" val="691790362"/>
                    </a:ext>
                  </a:extLst>
                </a:gridCol>
                <a:gridCol w="664029">
                  <a:extLst>
                    <a:ext uri="{9D8B030D-6E8A-4147-A177-3AD203B41FA5}">
                      <a16:colId xmlns:a16="http://schemas.microsoft.com/office/drawing/2014/main" val="2690259702"/>
                    </a:ext>
                  </a:extLst>
                </a:gridCol>
              </a:tblGrid>
              <a:tr h="656927">
                <a:tc>
                  <a:txBody>
                    <a:bodyPr/>
                    <a:lstStyle/>
                    <a:p>
                      <a:r>
                        <a:rPr lang="en-US" sz="15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Compounds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 b="1" dirty="0"/>
                        <a:t>EHOMO (eV)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 b="1"/>
                        <a:t>ELUMO (eV)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l-GR" sz="1500" b="1" dirty="0"/>
                        <a:t>Δ</a:t>
                      </a:r>
                      <a:r>
                        <a:rPr lang="en-US" sz="1500" b="1" dirty="0" err="1"/>
                        <a:t>Egap</a:t>
                      </a:r>
                      <a:r>
                        <a:rPr lang="en-US" sz="1500" b="1" dirty="0"/>
                        <a:t> (–</a:t>
                      </a:r>
                      <a:r>
                        <a:rPr lang="en-US" sz="1500" b="1" dirty="0" err="1"/>
                        <a:t>ve</a:t>
                      </a:r>
                      <a:r>
                        <a:rPr lang="en-US" sz="1500" b="1" dirty="0"/>
                        <a:t>)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 b="1"/>
                        <a:t>Dipole (D)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 b="1"/>
                        <a:t>IP (eV)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 b="1"/>
                        <a:t>EA (eV)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l-GR" sz="1500" b="1"/>
                        <a:t>η (</a:t>
                      </a:r>
                      <a:r>
                        <a:rPr lang="en-US" sz="1500" b="1"/>
                        <a:t>eV)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l-GR" sz="1500" b="1"/>
                        <a:t>σ (</a:t>
                      </a:r>
                      <a:r>
                        <a:rPr lang="en-US" sz="1500" b="1"/>
                        <a:t>eV⁻¹)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l-GR" sz="1500" b="1"/>
                        <a:t>χ (</a:t>
                      </a:r>
                      <a:r>
                        <a:rPr lang="en-US" sz="1500" b="1"/>
                        <a:t>eV)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l-GR" sz="1500" b="1" dirty="0"/>
                        <a:t>ω (</a:t>
                      </a:r>
                      <a:r>
                        <a:rPr lang="en-US" sz="1500" b="1" dirty="0"/>
                        <a:t>eV)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l-GR" sz="1500" b="1" dirty="0"/>
                        <a:t>Δ</a:t>
                      </a:r>
                      <a:r>
                        <a:rPr lang="en-US" sz="1500" b="1" dirty="0"/>
                        <a:t>N</a:t>
                      </a:r>
                    </a:p>
                  </a:txBody>
                  <a:tcPr marL="75023" marR="75023" marT="37512" marB="37512" anchor="ctr"/>
                </a:tc>
                <a:extLst>
                  <a:ext uri="{0D108BD9-81ED-4DB2-BD59-A6C34878D82A}">
                    <a16:rowId xmlns:a16="http://schemas.microsoft.com/office/drawing/2014/main" val="1924885371"/>
                  </a:ext>
                </a:extLst>
              </a:tr>
              <a:tr h="656927">
                <a:tc>
                  <a:txBody>
                    <a:bodyPr/>
                    <a:lstStyle/>
                    <a:p>
                      <a:r>
                        <a:rPr lang="en-US" sz="1500" b="1" dirty="0"/>
                        <a:t>BINDER</a:t>
                      </a:r>
                      <a:endParaRPr lang="en-US" sz="1500" dirty="0"/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–8.323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–2.241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–6.082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4.2109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8.323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2.241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3.041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0.329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5.282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2.641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1.737</a:t>
                      </a:r>
                    </a:p>
                  </a:txBody>
                  <a:tcPr marL="75023" marR="75023" marT="37512" marB="37512" anchor="ctr"/>
                </a:tc>
                <a:extLst>
                  <a:ext uri="{0D108BD9-81ED-4DB2-BD59-A6C34878D82A}">
                    <a16:rowId xmlns:a16="http://schemas.microsoft.com/office/drawing/2014/main" val="113636394"/>
                  </a:ext>
                </a:extLst>
              </a:tr>
              <a:tr h="374765">
                <a:tc>
                  <a:txBody>
                    <a:bodyPr/>
                    <a:lstStyle/>
                    <a:p>
                      <a:r>
                        <a:rPr lang="en-US" sz="1500" b="1"/>
                        <a:t>LINKER</a:t>
                      </a:r>
                      <a:endParaRPr lang="en-US" sz="1500"/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–7.683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–2.510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–5.173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2.1456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7.683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2.510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2.587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0.387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5.096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2.547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1.968</a:t>
                      </a:r>
                    </a:p>
                  </a:txBody>
                  <a:tcPr marL="75023" marR="75023" marT="37512" marB="37512" anchor="ctr"/>
                </a:tc>
                <a:extLst>
                  <a:ext uri="{0D108BD9-81ED-4DB2-BD59-A6C34878D82A}">
                    <a16:rowId xmlns:a16="http://schemas.microsoft.com/office/drawing/2014/main" val="1817547439"/>
                  </a:ext>
                </a:extLst>
              </a:tr>
              <a:tr h="656927">
                <a:tc>
                  <a:txBody>
                    <a:bodyPr/>
                    <a:lstStyle/>
                    <a:p>
                      <a:r>
                        <a:rPr lang="en-US" sz="1500" b="1" dirty="0"/>
                        <a:t>WARHEAD</a:t>
                      </a:r>
                      <a:endParaRPr lang="en-US" sz="1500" dirty="0"/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–7.892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–2.138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–5.754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3.7890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7.892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2.138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2.877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0.348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5.015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2.501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1.743</a:t>
                      </a:r>
                    </a:p>
                  </a:txBody>
                  <a:tcPr marL="75023" marR="75023" marT="37512" marB="37512" anchor="ctr"/>
                </a:tc>
                <a:extLst>
                  <a:ext uri="{0D108BD9-81ED-4DB2-BD59-A6C34878D82A}">
                    <a16:rowId xmlns:a16="http://schemas.microsoft.com/office/drawing/2014/main" val="3886872881"/>
                  </a:ext>
                </a:extLst>
              </a:tr>
              <a:tr h="939090">
                <a:tc>
                  <a:txBody>
                    <a:bodyPr/>
                    <a:lstStyle/>
                    <a:p>
                      <a:r>
                        <a:rPr lang="en-US" sz="1500" b="1" dirty="0"/>
                        <a:t>PROTAC 1</a:t>
                      </a:r>
                      <a:endParaRPr lang="en-US" sz="1500" dirty="0"/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–8.503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–2.164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–6.339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5.6789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8.503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2.164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3.170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0.315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5.334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2.677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1.681</a:t>
                      </a:r>
                    </a:p>
                  </a:txBody>
                  <a:tcPr marL="75023" marR="75023" marT="37512" marB="37512" anchor="ctr"/>
                </a:tc>
                <a:extLst>
                  <a:ext uri="{0D108BD9-81ED-4DB2-BD59-A6C34878D82A}">
                    <a16:rowId xmlns:a16="http://schemas.microsoft.com/office/drawing/2014/main" val="210947587"/>
                  </a:ext>
                </a:extLst>
              </a:tr>
              <a:tr h="939090">
                <a:tc>
                  <a:txBody>
                    <a:bodyPr/>
                    <a:lstStyle/>
                    <a:p>
                      <a:r>
                        <a:rPr lang="en-US" sz="1500" b="1" dirty="0"/>
                        <a:t>FBDWARHEAD</a:t>
                      </a:r>
                      <a:endParaRPr lang="en-US" sz="1500" dirty="0"/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–8.310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–2.841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–5.469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7.0176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8.310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2.841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2.735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0.366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5.576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5.682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2.039</a:t>
                      </a:r>
                    </a:p>
                  </a:txBody>
                  <a:tcPr marL="75023" marR="75023" marT="37512" marB="37512" anchor="ctr"/>
                </a:tc>
                <a:extLst>
                  <a:ext uri="{0D108BD9-81ED-4DB2-BD59-A6C34878D82A}">
                    <a16:rowId xmlns:a16="http://schemas.microsoft.com/office/drawing/2014/main" val="4023464933"/>
                  </a:ext>
                </a:extLst>
              </a:tr>
              <a:tr h="1221252">
                <a:tc>
                  <a:txBody>
                    <a:bodyPr/>
                    <a:lstStyle/>
                    <a:p>
                      <a:r>
                        <a:rPr lang="en-US" sz="1500" b="1" dirty="0"/>
                        <a:t>PROTAC 2</a:t>
                      </a:r>
                      <a:endParaRPr lang="en-US" sz="1500" dirty="0"/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–8.131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–2.289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–5.842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4.3210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8.131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2.289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2.921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0.342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5.210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2.611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1.785</a:t>
                      </a:r>
                    </a:p>
                  </a:txBody>
                  <a:tcPr marL="75023" marR="75023" marT="37512" marB="37512" anchor="ctr"/>
                </a:tc>
                <a:extLst>
                  <a:ext uri="{0D108BD9-81ED-4DB2-BD59-A6C34878D82A}">
                    <a16:rowId xmlns:a16="http://schemas.microsoft.com/office/drawing/2014/main" val="681775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3628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7A01-84DF-5D74-8076-EE4916F3C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8464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Perpetua Titling MT" panose="02020502060505020804" pitchFamily="18" charset="0"/>
              </a:rPr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08C168F-2B45-4E83-17BE-E41556FFC6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246700"/>
            <a:ext cx="10744200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work demonstrates a robust Cheminformatics approach for designing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Proteolysis‑Targeting Chimeras (PROTACs)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selectively degrade α‑synuclein aggregates in Parkinson’s disease.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novel warhead was generated via fragment-based drug design by merging structurally overlapping regions of a bioactive fragment 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CID 2526674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and the known warhead compound (CID 16358423), yielding a molecule with reduced predicted toxicity and enhanced efficacy.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PROTACs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were then assembled: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PROTAC 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incorporating the known warhead 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CID 16358423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and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PROTAC 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featuring the FBDD-derived warhead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CID 2526674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Comparative docking against the α‑synuclein–Parkin complex revealed that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PROTAC 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achieved stronger and more extensive interactions within the defined interface region, reflected in a more favorable binding affinity than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PROTAC 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Functional Theory (DFT) calculations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further confirmed the superior reactivity and stability of all the compounds Included in this study.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Looking forward, the FBDD approach described here can be applied to synthesize tailored lead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molecules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specific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 of interest.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Overall, this PROTAC design strategy offers a versatile platform for targeting unwanted proteins and pathological aggregates across a range of diseases.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44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Laboratory Equipment Thank You Postcard | Scientific Postcard">
            <a:extLst>
              <a:ext uri="{FF2B5EF4-FFF2-40B4-BE49-F238E27FC236}">
                <a16:creationId xmlns:a16="http://schemas.microsoft.com/office/drawing/2014/main" id="{7235AB77-9C0B-2390-642F-91DD628FBC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0" t="17979" r="8528" b="17980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396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AFBCF2A-FCB4-A278-EFA3-4B290A9F6A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4010"/>
              </p:ext>
            </p:extLst>
          </p:nvPr>
        </p:nvGraphicFramePr>
        <p:xfrm>
          <a:off x="-650358" y="29453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722E389-6DCF-98A0-6534-EE67F9E18A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1585451"/>
              </p:ext>
            </p:extLst>
          </p:nvPr>
        </p:nvGraphicFramePr>
        <p:xfrm>
          <a:off x="-95693" y="919087"/>
          <a:ext cx="5847907" cy="5056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5E3C7D4-8ED2-F222-E2E7-55D4FF6A19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872" r="824" b="11925"/>
          <a:stretch/>
        </p:blipFill>
        <p:spPr>
          <a:xfrm>
            <a:off x="5204692" y="3349255"/>
            <a:ext cx="6930064" cy="33096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9554A0-566B-FA29-DC78-A1D28E63A29F}"/>
              </a:ext>
            </a:extLst>
          </p:cNvPr>
          <p:cNvSpPr txBox="1"/>
          <p:nvPr/>
        </p:nvSpPr>
        <p:spPr>
          <a:xfrm>
            <a:off x="249864" y="199122"/>
            <a:ext cx="8176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PARKINSON’S DIESEASE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50AD4D-D74E-BA78-78D5-4A50EDA9DC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25" b="10343"/>
          <a:stretch/>
        </p:blipFill>
        <p:spPr>
          <a:xfrm>
            <a:off x="5752214" y="151414"/>
            <a:ext cx="5761137" cy="315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21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88666-4275-C1E4-4B2B-51EFCD29D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903" y="457200"/>
            <a:ext cx="3039838" cy="1600200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Structure of alpha-synuclein fibrils</a:t>
            </a:r>
            <a:b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C75358-5B75-FC1F-A009-38BBB98D7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7270" r="12285" b="7173"/>
          <a:stretch/>
        </p:blipFill>
        <p:spPr>
          <a:xfrm>
            <a:off x="3233842" y="1"/>
            <a:ext cx="3678339" cy="381158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72BFA-77AE-1C3F-CDEC-010F34FEC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1793" y="2057400"/>
            <a:ext cx="2637476" cy="3811588"/>
          </a:xfrm>
        </p:spPr>
        <p:txBody>
          <a:bodyPr>
            <a:no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2N0A</a:t>
            </a:r>
          </a:p>
          <a:p>
            <a:endParaRPr lang="en-US" sz="2000" dirty="0">
              <a:solidFill>
                <a:srgbClr val="333333"/>
              </a:solidFill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Misfolded α-synuclein amyloid fibrils are the principal components of Lewy bodies and neurites, hallmarks of Parkinson's disease (PD).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1BCFBE-7DD8-0B30-3762-031682C70FF2}"/>
              </a:ext>
            </a:extLst>
          </p:cNvPr>
          <p:cNvSpPr txBox="1"/>
          <p:nvPr/>
        </p:nvSpPr>
        <p:spPr>
          <a:xfrm>
            <a:off x="7717972" y="947057"/>
            <a:ext cx="213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B4BA37D-D8FF-40C5-F98C-BA2A8A2FD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445178"/>
              </p:ext>
            </p:extLst>
          </p:nvPr>
        </p:nvGraphicFramePr>
        <p:xfrm>
          <a:off x="7524520" y="517616"/>
          <a:ext cx="3932237" cy="56235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92697">
                  <a:extLst>
                    <a:ext uri="{9D8B030D-6E8A-4147-A177-3AD203B41FA5}">
                      <a16:colId xmlns:a16="http://schemas.microsoft.com/office/drawing/2014/main" val="1985908377"/>
                    </a:ext>
                  </a:extLst>
                </a:gridCol>
                <a:gridCol w="1130948">
                  <a:extLst>
                    <a:ext uri="{9D8B030D-6E8A-4147-A177-3AD203B41FA5}">
                      <a16:colId xmlns:a16="http://schemas.microsoft.com/office/drawing/2014/main" val="3703931147"/>
                    </a:ext>
                  </a:extLst>
                </a:gridCol>
                <a:gridCol w="1408592">
                  <a:extLst>
                    <a:ext uri="{9D8B030D-6E8A-4147-A177-3AD203B41FA5}">
                      <a16:colId xmlns:a16="http://schemas.microsoft.com/office/drawing/2014/main" val="2670721164"/>
                    </a:ext>
                  </a:extLst>
                </a:gridCol>
              </a:tblGrid>
              <a:tr h="4858615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ALA_53_A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THR_54_A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VAL_55_A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THR_59_A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GLU_61_A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THR_72_A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GLY_73_A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VAL_74_A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ALA_53_B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THR_54_B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VAL_55_B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THR_59_B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GLU_61_B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THR_72_B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GLY_73_B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VAL_74_B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ALA_53_C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VAL_55_C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THR_59_C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GLU_61_C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THR_72_C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GLY_73_C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VAL_74_C	</a:t>
                      </a:r>
                    </a:p>
                    <a:p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ALA_53_D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THR_54_D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VAL_55_D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THR_59_D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GLU_61_D</a:t>
                      </a:r>
                    </a:p>
                    <a:p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THR_72_D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GLY_73_D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VAL_74_D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ALA_53_E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THR_54_E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VAL_55_E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THR_59_E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GLU_61_E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THR_72_E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GLY_73_E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VAL_74_E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ALA_53_F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THR_54_F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VAL_55_F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THR_59_F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GLU_61_F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THR_72_F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GLY_73_F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VAL_74_F</a:t>
                      </a:r>
                    </a:p>
                    <a:p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ALA_53_G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THR_54_G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VAL_55_G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THR_59_G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GLU_61_G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THR_72_G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GLY_73_G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VAL_74_G	</a:t>
                      </a:r>
                    </a:p>
                    <a:p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ALA_53_H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THR_54_H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VAL_55_H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THR_59_H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GLU_61_H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THR_72_H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GLY_73_H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VAL_74_H	</a:t>
                      </a:r>
                    </a:p>
                    <a:p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ALA_53_I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THR_54_I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VAL_55_I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THR_59_I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GLU_61_I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THR_72_I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GLY_73_I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VAL_74_I	</a:t>
                      </a:r>
                    </a:p>
                    <a:p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ALA_53_J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VAL_55_J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THR_59_J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GLU_61_J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THR_72_J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GLY_73_J	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VAL_74_J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56940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85AFA90-E0D5-B2F8-97FB-257384DA4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483" y="3850673"/>
            <a:ext cx="2939698" cy="272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00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38CC-2C62-1FF7-1A83-3C2B7A9B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Ubiquitination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482306-8FB5-7B7E-45F5-EDFF7FF7E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212" y="1993766"/>
            <a:ext cx="5009788" cy="3365593"/>
          </a:xfr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5E66198-6F2F-9752-0555-7642238B3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6602067"/>
              </p:ext>
            </p:extLst>
          </p:nvPr>
        </p:nvGraphicFramePr>
        <p:xfrm>
          <a:off x="362689" y="1576301"/>
          <a:ext cx="6814288" cy="4200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1103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9E0D-BFEE-FF96-7BD7-A22747707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794656"/>
            <a:ext cx="3221685" cy="2108032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Structure of Pediculus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humanus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Parkin bound to phospho-ubiquitin</a:t>
            </a:r>
            <a:b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C8A81-C557-41CD-505B-A65C23F26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1887" y="2057400"/>
            <a:ext cx="3221684" cy="4120116"/>
          </a:xfrm>
        </p:spPr>
        <p:txBody>
          <a:bodyPr>
            <a:normAutofit fontScale="70000" lnSpcReduction="20000"/>
          </a:bodyPr>
          <a:lstStyle/>
          <a:p>
            <a:endParaRPr lang="en-US" sz="2000" dirty="0"/>
          </a:p>
          <a:p>
            <a:endParaRPr lang="en-US" sz="2800" dirty="0"/>
          </a:p>
          <a:p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5CAW</a:t>
            </a:r>
          </a:p>
          <a:p>
            <a:pPr>
              <a:lnSpc>
                <a:spcPct val="170000"/>
              </a:lnSpc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E3 ubiquitin ligase parkin in complex with Ser65-phosphorylated ubiquitin.</a:t>
            </a:r>
          </a:p>
          <a:p>
            <a:pPr>
              <a:lnSpc>
                <a:spcPct val="170000"/>
              </a:lnSpc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comprises the RBR-type parkin core—including a Ubl domain, RING0, RING1, IBR, and RING2 zinc-finger domains—bound to phospho-ubiquitin.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DB59EC-2B95-C792-D1D5-2A90D5B00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1" r="15714"/>
          <a:stretch/>
        </p:blipFill>
        <p:spPr>
          <a:xfrm>
            <a:off x="3573189" y="880516"/>
            <a:ext cx="3167743" cy="476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9C5C4-238A-61E7-05D6-B6F305B1C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0932" y="348258"/>
            <a:ext cx="3456795" cy="4065984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299323-1738-2B3D-F88F-B870C91A8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850279"/>
              </p:ext>
            </p:extLst>
          </p:nvPr>
        </p:nvGraphicFramePr>
        <p:xfrm>
          <a:off x="10228521" y="1388519"/>
          <a:ext cx="1236925" cy="337984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36925">
                  <a:extLst>
                    <a:ext uri="{9D8B030D-6E8A-4147-A177-3AD203B41FA5}">
                      <a16:colId xmlns:a16="http://schemas.microsoft.com/office/drawing/2014/main" val="2701757647"/>
                    </a:ext>
                  </a:extLst>
                </a:gridCol>
              </a:tblGrid>
              <a:tr h="337984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HIS_146_A	</a:t>
                      </a:r>
                    </a:p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PHE_147_A	</a:t>
                      </a:r>
                    </a:p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GLN_182_A	</a:t>
                      </a:r>
                    </a:p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SER_183_A	</a:t>
                      </a:r>
                    </a:p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TRP_184_A	</a:t>
                      </a:r>
                    </a:p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ASN_229_A	</a:t>
                      </a:r>
                    </a:p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LEU_230_A	</a:t>
                      </a:r>
                    </a:p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ILE_231_A	</a:t>
                      </a:r>
                    </a:p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LYS_232_A	</a:t>
                      </a:r>
                    </a:p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ARG_233_A	</a:t>
                      </a:r>
                    </a:p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VAL_252_A	</a:t>
                      </a:r>
                    </a:p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SER_254_A	</a:t>
                      </a:r>
                    </a:p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ARG_258_A	</a:t>
                      </a:r>
                    </a:p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TRP_400_A	</a:t>
                      </a:r>
                    </a:p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GLY_427_A	</a:t>
                      </a:r>
                    </a:p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PHE_460_A	</a:t>
                      </a:r>
                    </a:p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GLY_461_A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04649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60ADEFC-72B4-4748-572E-56B6F4847C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02"/>
          <a:stretch/>
        </p:blipFill>
        <p:spPr>
          <a:xfrm>
            <a:off x="6753250" y="4433474"/>
            <a:ext cx="3444477" cy="229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42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204B72-21A8-D1E8-D582-E614528A2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3152" y="153253"/>
            <a:ext cx="7022299" cy="33880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85EC84-BF66-EAE6-9DFB-6AB2F73D1B5F}"/>
              </a:ext>
            </a:extLst>
          </p:cNvPr>
          <p:cNvSpPr txBox="1"/>
          <p:nvPr/>
        </p:nvSpPr>
        <p:spPr>
          <a:xfrm>
            <a:off x="495300" y="827312"/>
            <a:ext cx="380025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PROTACs</a:t>
            </a:r>
          </a:p>
          <a:p>
            <a:endParaRPr lang="en-US" sz="2800" b="0" i="0" dirty="0">
              <a:solidFill>
                <a:srgbClr val="001D35"/>
              </a:solidFill>
              <a:effectLst/>
              <a:latin typeface="Google Sans"/>
            </a:endParaRPr>
          </a:p>
          <a:p>
            <a:r>
              <a:rPr lang="en-US" sz="2400" b="0" i="0" dirty="0">
                <a:solidFill>
                  <a:srgbClr val="001D35"/>
                </a:solidFill>
                <a:effectLst/>
                <a:latin typeface="Google Sans"/>
              </a:rPr>
              <a:t>Pr</a:t>
            </a:r>
            <a:r>
              <a:rPr lang="en-US" sz="2400" b="0" i="0" dirty="0"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oteolysis-Targeting Chimeras, are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class of molecules designed to selectively degrade specific proteins within a cell by hijacking the cell's natural protein degradation machinery, the ubiquitin-proteasome system (UPS)</a:t>
            </a:r>
            <a:r>
              <a:rPr lang="en-US" sz="2400" b="0" i="0" dirty="0"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8EAF1-D44E-FF01-48CD-9A9054F9C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786" y="4036604"/>
            <a:ext cx="4521432" cy="226071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F9E9F41-EFE7-B0D9-1AE1-EDDD0648E897}"/>
              </a:ext>
            </a:extLst>
          </p:cNvPr>
          <p:cNvSpPr/>
          <p:nvPr/>
        </p:nvSpPr>
        <p:spPr>
          <a:xfrm>
            <a:off x="5103628" y="3732028"/>
            <a:ext cx="2870791" cy="2565292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1DE02D-AFA8-424B-5C96-9FE6AF73A966}"/>
              </a:ext>
            </a:extLst>
          </p:cNvPr>
          <p:cNvSpPr/>
          <p:nvPr/>
        </p:nvSpPr>
        <p:spPr>
          <a:xfrm>
            <a:off x="8187070" y="4284921"/>
            <a:ext cx="2434856" cy="2260716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C21B7B-CC09-1821-3D88-E5E0F5317726}"/>
              </a:ext>
            </a:extLst>
          </p:cNvPr>
          <p:cNvSpPr/>
          <p:nvPr/>
        </p:nvSpPr>
        <p:spPr>
          <a:xfrm>
            <a:off x="7846828" y="3902149"/>
            <a:ext cx="552893" cy="2260716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99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81C0-A396-81ED-B357-039498A36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i="0" dirty="0">
                <a:solidFill>
                  <a:srgbClr val="282828"/>
                </a:solidFill>
                <a:effectLst/>
                <a:latin typeface="MuseoSans"/>
              </a:rPr>
              <a:t>Fragment-based drug discovery (FBDD)</a:t>
            </a:r>
            <a:br>
              <a:rPr lang="en-US" sz="4400" b="0" i="0" dirty="0">
                <a:solidFill>
                  <a:srgbClr val="282828"/>
                </a:solidFill>
                <a:effectLst/>
                <a:latin typeface="MuseoSan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3D71B-688C-1075-2998-46B801379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071"/>
            <a:ext cx="10515600" cy="1520456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0" i="0" dirty="0">
                <a:solidFill>
                  <a:srgbClr val="282828"/>
                </a:solidFill>
                <a:effectLst/>
                <a:latin typeface="MuseoSans"/>
              </a:rPr>
              <a:t>It</a:t>
            </a:r>
            <a:r>
              <a:rPr lang="en-US" sz="2000" b="0" i="0" dirty="0">
                <a:solidFill>
                  <a:srgbClr val="282828"/>
                </a:solidFill>
                <a:effectLst/>
                <a:latin typeface="MuseoSans"/>
              </a:rPr>
              <a:t> </a:t>
            </a:r>
            <a:r>
              <a:rPr lang="en-US" sz="2400" b="0" i="0" dirty="0">
                <a:solidFill>
                  <a:srgbClr val="282828"/>
                </a:solidFill>
                <a:effectLst/>
                <a:latin typeface="MuseoSans"/>
              </a:rPr>
              <a:t>is a powerful method to develop potent small-molecule compounds starting from fragments binding weakly to targets.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3AE0F-A818-236D-5869-C029457ED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96" r="27142"/>
          <a:stretch/>
        </p:blipFill>
        <p:spPr>
          <a:xfrm>
            <a:off x="1332430" y="2209705"/>
            <a:ext cx="7162984" cy="1762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A8A0A7-27D6-FCB0-BBB1-A6C15467A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32429" y="4109039"/>
            <a:ext cx="7459889" cy="208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30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FE365-A559-9E95-F5DA-0ECE5340A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15" y="315686"/>
            <a:ext cx="11560628" cy="65423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and computationally validate novel PROTAC molecules that selectively target and promote the degradation of </a:t>
            </a: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α-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synuclein aggregates implicated in Parkinson’s disease.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the molecular mechanisms and pathways involved in protein aggregation diseases, with emphasis on Parkinson’s disease.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key protein targets involved in the aggregation process, such as α-synuclein, and select Parkin E3 ligase as a degradation mediator based on its role in the ubiquitin–proteasome pathway and literature-supported relevance.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 and filter bioactive compounds and fragments from the Enamine database using Lipinski’s Rule of Five and Rule of Three.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 validated binders and linker scaffolds from PROTAC-DB for constructing functional PROTAC molecules.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virtual screening and docking studies to model interactions between PROTACs, the protein of interest (α-synuclein), and the E3 ligase complex (Parkin).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the efficiency of PROTACs designed with conventional warheads versus those built using fragment-based strategies.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Functional Theory (DFT)  calculations </a:t>
            </a:r>
          </a:p>
        </p:txBody>
      </p:sp>
    </p:spTree>
    <p:extLst>
      <p:ext uri="{BB962C8B-B14F-4D97-AF65-F5344CB8AC3E}">
        <p14:creationId xmlns:p14="http://schemas.microsoft.com/office/powerpoint/2010/main" val="133372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2326</TotalTime>
  <Words>2038</Words>
  <Application>Microsoft Office PowerPoint</Application>
  <PresentationFormat>Widescreen</PresentationFormat>
  <Paragraphs>371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Bookman Old Style</vt:lpstr>
      <vt:lpstr>Calibri</vt:lpstr>
      <vt:lpstr>Calibri Light</vt:lpstr>
      <vt:lpstr>Cambria</vt:lpstr>
      <vt:lpstr>Google Sans</vt:lpstr>
      <vt:lpstr>Helvetica Neue</vt:lpstr>
      <vt:lpstr>Lucida Sans Unicode</vt:lpstr>
      <vt:lpstr>MuseoSans</vt:lpstr>
      <vt:lpstr>Perpetua Titling MT</vt:lpstr>
      <vt:lpstr>Times New Roman</vt:lpstr>
      <vt:lpstr>Office Theme</vt:lpstr>
      <vt:lpstr>PowerPoint Presentation</vt:lpstr>
      <vt:lpstr>PowerPoint Presentation</vt:lpstr>
      <vt:lpstr>PowerPoint Presentation</vt:lpstr>
      <vt:lpstr>Structure of alpha-synuclein fibrils </vt:lpstr>
      <vt:lpstr>Ubiquitination</vt:lpstr>
      <vt:lpstr>Structure of Pediculus humanus Parkin bound to phospho-ubiquitin </vt:lpstr>
      <vt:lpstr>PowerPoint Presentation</vt:lpstr>
      <vt:lpstr>Fragment-based drug discovery (FBDD)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Fragment based drug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sadana priti</dc:creator>
  <cp:lastModifiedBy>sadana priti</cp:lastModifiedBy>
  <cp:revision>29</cp:revision>
  <dcterms:created xsi:type="dcterms:W3CDTF">2025-05-01T13:07:24Z</dcterms:created>
  <dcterms:modified xsi:type="dcterms:W3CDTF">2025-05-15T05:33:54Z</dcterms:modified>
</cp:coreProperties>
</file>